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66" r:id="rId3"/>
    <p:sldId id="256" r:id="rId4"/>
    <p:sldId id="258" r:id="rId5"/>
    <p:sldId id="274" r:id="rId6"/>
    <p:sldId id="264" r:id="rId7"/>
    <p:sldId id="265" r:id="rId8"/>
    <p:sldId id="260" r:id="rId9"/>
    <p:sldId id="259" r:id="rId10"/>
    <p:sldId id="263" r:id="rId11"/>
    <p:sldId id="273" r:id="rId12"/>
    <p:sldId id="267" r:id="rId13"/>
    <p:sldId id="261" r:id="rId14"/>
    <p:sldId id="270" r:id="rId15"/>
    <p:sldId id="269" r:id="rId16"/>
    <p:sldId id="268" r:id="rId17"/>
    <p:sldId id="271" r:id="rId18"/>
    <p:sldId id="262" r:id="rId19"/>
    <p:sldId id="272" r:id="rId20"/>
  </p:sldIdLst>
  <p:sldSz cx="12192000" cy="6858000"/>
  <p:notesSz cx="6858000" cy="9144000"/>
  <p:embeddedFontLst>
    <p:embeddedFont>
      <p:font typeface="a타이틀고딕1" panose="02020600000000000000" pitchFamily="18" charset="-127"/>
      <p:regular r:id="rId22"/>
    </p:embeddedFont>
    <p:embeddedFont>
      <p:font typeface="a타이틀고딕2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함초롬바탕" panose="02030604000101010101" pitchFamily="18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6" autoAdjust="0"/>
    <p:restoredTop sz="94343" autoAdjust="0"/>
  </p:normalViewPr>
  <p:slideViewPr>
    <p:cSldViewPr>
      <p:cViewPr varScale="1">
        <p:scale>
          <a:sx n="65" d="100"/>
          <a:sy n="65" d="100"/>
        </p:scale>
        <p:origin x="109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A5CB0-F50D-4090-BE38-717A5697F533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C7E17-F964-4195-A3C2-2F6F9B193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92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112 </a:t>
            </a:r>
            <a:r>
              <a:rPr lang="ko-KR" altLang="en-US" dirty="0"/>
              <a:t>단점 </a:t>
            </a:r>
            <a:r>
              <a:rPr lang="en-US" altLang="ko-KR" dirty="0"/>
              <a:t>: 18</a:t>
            </a:r>
            <a:r>
              <a:rPr lang="ko-KR" altLang="en-US" dirty="0"/>
              <a:t>년 기준 오작동 건수가 </a:t>
            </a:r>
            <a:r>
              <a:rPr lang="en-US" altLang="ko-KR" dirty="0"/>
              <a:t>20% </a:t>
            </a:r>
            <a:r>
              <a:rPr lang="ko-KR" altLang="en-US" dirty="0"/>
              <a:t>그러나 취소 버튼이 없음</a:t>
            </a:r>
            <a:endParaRPr lang="en-US" altLang="ko-KR" dirty="0"/>
          </a:p>
          <a:p>
            <a:r>
              <a:rPr lang="ko-KR" altLang="en-US" dirty="0" err="1"/>
              <a:t>지니콜</a:t>
            </a:r>
            <a:r>
              <a:rPr lang="ko-KR" altLang="en-US" dirty="0"/>
              <a:t> 단점 </a:t>
            </a:r>
            <a:r>
              <a:rPr lang="en-US" altLang="ko-KR" dirty="0"/>
              <a:t>: </a:t>
            </a:r>
            <a:r>
              <a:rPr lang="ko-KR" altLang="en-US" dirty="0" err="1"/>
              <a:t>에스원의</a:t>
            </a:r>
            <a:r>
              <a:rPr lang="ko-KR" altLang="en-US" dirty="0"/>
              <a:t>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홈페ㅣ지를</a:t>
            </a:r>
            <a:r>
              <a:rPr lang="ko-KR" altLang="en-US" dirty="0"/>
              <a:t> 통해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에스</a:t>
            </a:r>
            <a:r>
              <a:rPr lang="ko-KR" altLang="en-US" dirty="0"/>
              <a:t> 서비스 가입해야 가능함 </a:t>
            </a:r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8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5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112 </a:t>
            </a:r>
            <a:r>
              <a:rPr lang="ko-KR" altLang="en-US" dirty="0"/>
              <a:t>단점 </a:t>
            </a:r>
            <a:r>
              <a:rPr lang="en-US" altLang="ko-KR" dirty="0"/>
              <a:t>: 18</a:t>
            </a:r>
            <a:r>
              <a:rPr lang="ko-KR" altLang="en-US" dirty="0"/>
              <a:t>년 기준 오작동 건수가 </a:t>
            </a:r>
            <a:r>
              <a:rPr lang="en-US" altLang="ko-KR" dirty="0"/>
              <a:t>20% </a:t>
            </a:r>
            <a:r>
              <a:rPr lang="ko-KR" altLang="en-US" dirty="0"/>
              <a:t>그러나 취소 버튼이 없음</a:t>
            </a:r>
            <a:endParaRPr lang="en-US" altLang="ko-KR" dirty="0"/>
          </a:p>
          <a:p>
            <a:r>
              <a:rPr lang="ko-KR" altLang="en-US" dirty="0" err="1"/>
              <a:t>지니콜</a:t>
            </a:r>
            <a:r>
              <a:rPr lang="ko-KR" altLang="en-US" dirty="0"/>
              <a:t> 단점 </a:t>
            </a:r>
            <a:r>
              <a:rPr lang="en-US" altLang="ko-KR" dirty="0"/>
              <a:t>: </a:t>
            </a:r>
            <a:r>
              <a:rPr lang="ko-KR" altLang="en-US" dirty="0" err="1"/>
              <a:t>에스원의</a:t>
            </a:r>
            <a:r>
              <a:rPr lang="ko-KR" altLang="en-US" dirty="0"/>
              <a:t>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홈페ㅣ지를</a:t>
            </a:r>
            <a:r>
              <a:rPr lang="ko-KR" altLang="en-US" dirty="0"/>
              <a:t> 통해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에스</a:t>
            </a:r>
            <a:r>
              <a:rPr lang="ko-KR" altLang="en-US" dirty="0"/>
              <a:t> 서비스 가입해야 가능함 </a:t>
            </a:r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8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6895-4473-427B-8879-8F3D6D139551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5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80CC-FBD0-4622-A9D5-A0C1818D6FE3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90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8E81-14AC-43B3-8B24-A13538999B55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0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842C-04CE-40C7-8797-52E3FF4C510F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7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332-2364-447B-B9A8-6C9793620A01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6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2725-655C-4A7B-BD11-B9962047E4C5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2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AFBB-FD34-4696-ADB3-60181CA74A42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6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1054-08F1-4E28-AE34-69A737A2995B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33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BD953-E750-4EB1-AD05-2D3371B6DBD1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5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D7878-7E86-457F-A3D9-D3AF4D033FFC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8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9EC17-92AC-4A92-A439-2CC2B64BB5FF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9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01325-3933-4514-ABF8-275F52EC18EE}" type="datetime1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FAB4E-0A4C-42F8-B42A-20F9E446B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2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59D17-8548-4BAB-A5B6-7D947C2E87A1}"/>
              </a:ext>
            </a:extLst>
          </p:cNvPr>
          <p:cNvSpPr/>
          <p:nvPr/>
        </p:nvSpPr>
        <p:spPr>
          <a:xfrm>
            <a:off x="0" y="1412776"/>
            <a:ext cx="10488488" cy="29523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631CE-9F13-426E-A7F3-CAE1182F56A9}"/>
              </a:ext>
            </a:extLst>
          </p:cNvPr>
          <p:cNvSpPr txBox="1"/>
          <p:nvPr/>
        </p:nvSpPr>
        <p:spPr>
          <a:xfrm>
            <a:off x="1991544" y="2204865"/>
            <a:ext cx="4824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여성들의 안전을 위한 자동경보 호출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D1B27-38DB-4BA2-B7F1-05E006BFAF35}"/>
              </a:ext>
            </a:extLst>
          </p:cNvPr>
          <p:cNvSpPr txBox="1"/>
          <p:nvPr/>
        </p:nvSpPr>
        <p:spPr>
          <a:xfrm>
            <a:off x="7320136" y="2924944"/>
            <a:ext cx="28083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한림대학교 창업동아리 </a:t>
            </a:r>
            <a:r>
              <a:rPr lang="en-US" altLang="ko-KR" sz="1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SD</a:t>
            </a:r>
          </a:p>
          <a:p>
            <a:pPr algn="r"/>
            <a:endParaRPr lang="en-US" altLang="ko-KR" sz="14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이상우</a:t>
            </a:r>
            <a:endParaRPr lang="en-US" altLang="ko-KR" sz="14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김기태</a:t>
            </a:r>
            <a:endParaRPr lang="en-US" altLang="ko-KR" sz="14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유안나</a:t>
            </a:r>
            <a:endParaRPr lang="ko-KR" altLang="en-US" sz="14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23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9D6984BE-A318-4681-96D5-551F36C1575C}"/>
              </a:ext>
            </a:extLst>
          </p:cNvPr>
          <p:cNvSpPr/>
          <p:nvPr/>
        </p:nvSpPr>
        <p:spPr>
          <a:xfrm>
            <a:off x="9048328" y="5589240"/>
            <a:ext cx="792088" cy="916662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72D525-A555-4C1F-A2F6-A8924FABAFB4}"/>
              </a:ext>
            </a:extLst>
          </p:cNvPr>
          <p:cNvGrpSpPr/>
          <p:nvPr/>
        </p:nvGrpSpPr>
        <p:grpSpPr>
          <a:xfrm>
            <a:off x="-1" y="0"/>
            <a:ext cx="5663953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7" name="순서도: 처리 6">
              <a:extLst>
                <a:ext uri="{FF2B5EF4-FFF2-40B4-BE49-F238E27FC236}">
                  <a16:creationId xmlns:a16="http://schemas.microsoft.com/office/drawing/2014/main" id="{B93D3C04-CC54-4A46-BA98-C336E08B5CFF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D7D8DDFF-B8D4-473E-A04C-0C046E31BA85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7B2726-2BE1-41DB-8740-203C0BE91F26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시장성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en-US" altLang="ko-KR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SWOT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분석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97AE3A-38F0-4538-84CE-80ADEEAEB00B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CC409CCF-A191-4321-8996-92969B68B5F0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3C98EA3-5FD9-4D57-B3E2-C2E88E47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1A9F7F7A-0D06-49B8-AAA9-0522B168E3C6}"/>
              </a:ext>
            </a:extLst>
          </p:cNvPr>
          <p:cNvSpPr/>
          <p:nvPr/>
        </p:nvSpPr>
        <p:spPr>
          <a:xfrm>
            <a:off x="6312024" y="4149080"/>
            <a:ext cx="3528392" cy="2364023"/>
          </a:xfrm>
          <a:prstGeom prst="flowChartProcess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22F9E-9060-4D5B-AC55-B01513424489}"/>
              </a:ext>
            </a:extLst>
          </p:cNvPr>
          <p:cNvSpPr txBox="1"/>
          <p:nvPr/>
        </p:nvSpPr>
        <p:spPr>
          <a:xfrm>
            <a:off x="9192344" y="5733256"/>
            <a:ext cx="79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T</a:t>
            </a:r>
            <a:endParaRPr lang="ko-KR" altLang="en-US" sz="40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2614B1-B11B-4FC4-9DD1-AC6AB707EDDA}"/>
              </a:ext>
            </a:extLst>
          </p:cNvPr>
          <p:cNvSpPr txBox="1"/>
          <p:nvPr/>
        </p:nvSpPr>
        <p:spPr>
          <a:xfrm>
            <a:off x="7104112" y="436510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우리의 </a:t>
            </a:r>
            <a:r>
              <a:rPr lang="ko-KR" altLang="en-US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84036A-60A1-4C9D-B942-304E42F434DF}"/>
              </a:ext>
            </a:extLst>
          </p:cNvPr>
          <p:cNvGrpSpPr/>
          <p:nvPr/>
        </p:nvGrpSpPr>
        <p:grpSpPr>
          <a:xfrm>
            <a:off x="2351584" y="1628800"/>
            <a:ext cx="3528392" cy="2364023"/>
            <a:chOff x="2351584" y="1628800"/>
            <a:chExt cx="3528392" cy="2364023"/>
          </a:xfrm>
        </p:grpSpPr>
        <p:sp>
          <p:nvSpPr>
            <p:cNvPr id="23" name="순서도: 처리 22">
              <a:extLst>
                <a:ext uri="{FF2B5EF4-FFF2-40B4-BE49-F238E27FC236}">
                  <a16:creationId xmlns:a16="http://schemas.microsoft.com/office/drawing/2014/main" id="{24019064-6D4A-4783-8E56-077AE5F1C89C}"/>
                </a:ext>
              </a:extLst>
            </p:cNvPr>
            <p:cNvSpPr/>
            <p:nvPr/>
          </p:nvSpPr>
          <p:spPr>
            <a:xfrm>
              <a:off x="2351584" y="1628800"/>
              <a:ext cx="792088" cy="916662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A92B3A6-1C8D-4445-B3D9-29A27A28CF34}"/>
                </a:ext>
              </a:extLst>
            </p:cNvPr>
            <p:cNvGrpSpPr/>
            <p:nvPr/>
          </p:nvGrpSpPr>
          <p:grpSpPr>
            <a:xfrm>
              <a:off x="2351584" y="1628800"/>
              <a:ext cx="3528392" cy="2364023"/>
              <a:chOff x="2351584" y="1628800"/>
              <a:chExt cx="3528392" cy="2364023"/>
            </a:xfrm>
          </p:grpSpPr>
          <p:sp>
            <p:nvSpPr>
              <p:cNvPr id="15" name="순서도: 처리 14">
                <a:extLst>
                  <a:ext uri="{FF2B5EF4-FFF2-40B4-BE49-F238E27FC236}">
                    <a16:creationId xmlns:a16="http://schemas.microsoft.com/office/drawing/2014/main" id="{B433E5FB-D170-426B-A5F1-8B27C4D4BCA1}"/>
                  </a:ext>
                </a:extLst>
              </p:cNvPr>
              <p:cNvSpPr/>
              <p:nvPr/>
            </p:nvSpPr>
            <p:spPr>
              <a:xfrm>
                <a:off x="2351584" y="1628800"/>
                <a:ext cx="3528392" cy="2364023"/>
              </a:xfrm>
              <a:prstGeom prst="flowChartProcess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376493-E172-49A2-AACA-A842E60ADF7D}"/>
                  </a:ext>
                </a:extLst>
              </p:cNvPr>
              <p:cNvSpPr txBox="1"/>
              <p:nvPr/>
            </p:nvSpPr>
            <p:spPr>
              <a:xfrm>
                <a:off x="2495600" y="1772816"/>
                <a:ext cx="7920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S</a:t>
                </a:r>
                <a:endParaRPr lang="ko-KR" altLang="en-US" sz="4000" b="1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4BD6DE-B433-45EA-B72A-9699B577C025}"/>
                  </a:ext>
                </a:extLst>
              </p:cNvPr>
              <p:cNvSpPr txBox="1"/>
              <p:nvPr/>
            </p:nvSpPr>
            <p:spPr>
              <a:xfrm>
                <a:off x="3575720" y="1916832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우리의 </a:t>
                </a:r>
                <a:r>
                  <a:rPr lang="ko-KR" altLang="en-US" dirty="0">
                    <a:highlight>
                      <a:srgbClr val="FFFF00"/>
                    </a:highlight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강점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6B64F-656D-4CF4-8703-6A6040C4C366}"/>
                  </a:ext>
                </a:extLst>
              </p:cNvPr>
              <p:cNvSpPr txBox="1"/>
              <p:nvPr/>
            </p:nvSpPr>
            <p:spPr>
              <a:xfrm>
                <a:off x="3143672" y="2564904"/>
                <a:ext cx="266429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기기 사용의 편리성</a:t>
                </a:r>
                <a:endPara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위험상황에서 타 제품보다 빠른 대처 가능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B160E5-C892-466D-A255-AB858AC58EB4}"/>
              </a:ext>
            </a:extLst>
          </p:cNvPr>
          <p:cNvGrpSpPr/>
          <p:nvPr/>
        </p:nvGrpSpPr>
        <p:grpSpPr>
          <a:xfrm>
            <a:off x="6312024" y="1628800"/>
            <a:ext cx="3672408" cy="2364023"/>
            <a:chOff x="6312024" y="1628800"/>
            <a:chExt cx="3672408" cy="2364023"/>
          </a:xfrm>
        </p:grpSpPr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00003889-3CE2-4582-B899-311F8C8DFFF0}"/>
                </a:ext>
              </a:extLst>
            </p:cNvPr>
            <p:cNvSpPr/>
            <p:nvPr/>
          </p:nvSpPr>
          <p:spPr>
            <a:xfrm>
              <a:off x="9048328" y="1628800"/>
              <a:ext cx="792088" cy="916662"/>
            </a:xfrm>
            <a:prstGeom prst="flowChartProcess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42CE756C-3A81-4033-9FBD-FAA959E8CC3B}"/>
                </a:ext>
              </a:extLst>
            </p:cNvPr>
            <p:cNvSpPr/>
            <p:nvPr/>
          </p:nvSpPr>
          <p:spPr>
            <a:xfrm>
              <a:off x="6312024" y="1628800"/>
              <a:ext cx="3528392" cy="2364023"/>
            </a:xfrm>
            <a:prstGeom prst="flowChartProcess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8C980B-70A0-489D-8721-4DBEA92A9309}"/>
                </a:ext>
              </a:extLst>
            </p:cNvPr>
            <p:cNvSpPr txBox="1"/>
            <p:nvPr/>
          </p:nvSpPr>
          <p:spPr>
            <a:xfrm>
              <a:off x="9192344" y="1772816"/>
              <a:ext cx="7920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W</a:t>
              </a:r>
              <a:endParaRPr lang="ko-KR" altLang="en-US" sz="40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A8424D-8C17-4250-B17E-4E8AEDB8446A}"/>
                </a:ext>
              </a:extLst>
            </p:cNvPr>
            <p:cNvSpPr txBox="1"/>
            <p:nvPr/>
          </p:nvSpPr>
          <p:spPr>
            <a:xfrm>
              <a:off x="7104112" y="191683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우리의 </a:t>
              </a:r>
              <a:r>
                <a:rPr lang="ko-KR" altLang="en-US" dirty="0">
                  <a:highlight>
                    <a:srgbClr val="FFFF00"/>
                  </a:highlight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약점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F50C3D-33BB-41E4-AC0A-316645A90DBD}"/>
                </a:ext>
              </a:extLst>
            </p:cNvPr>
            <p:cNvSpPr txBox="1"/>
            <p:nvPr/>
          </p:nvSpPr>
          <p:spPr>
            <a:xfrm>
              <a:off x="6528048" y="2420888"/>
              <a:ext cx="26642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브랜드 가치 작음</a:t>
              </a:r>
            </a:p>
            <a:p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 </a:t>
              </a:r>
              <a:r>
                <a:rPr lang="en-US" altLang="ko-KR" sz="1600" b="1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- </a:t>
              </a:r>
              <a:r>
                <a:rPr lang="ko-KR" altLang="en-US" sz="1600" b="1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저렴한 비용으로 제공</a:t>
              </a:r>
              <a:endParaRPr lang="en-US" altLang="ko-KR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endPara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자급력 부족</a:t>
              </a:r>
            </a:p>
            <a:p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 </a:t>
              </a:r>
              <a:r>
                <a: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- </a:t>
              </a:r>
              <a:r>
                <a:rPr lang="ko-KR" altLang="en-US" sz="1600" b="1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정부 지원금 확보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9986D5-C9D0-4669-97C3-F67B2368CF45}"/>
              </a:ext>
            </a:extLst>
          </p:cNvPr>
          <p:cNvGrpSpPr/>
          <p:nvPr/>
        </p:nvGrpSpPr>
        <p:grpSpPr>
          <a:xfrm>
            <a:off x="2351584" y="4149080"/>
            <a:ext cx="3528392" cy="2364023"/>
            <a:chOff x="2351584" y="4149080"/>
            <a:chExt cx="3528392" cy="2364023"/>
          </a:xfrm>
        </p:grpSpPr>
        <p:sp>
          <p:nvSpPr>
            <p:cNvPr id="16" name="순서도: 처리 15">
              <a:extLst>
                <a:ext uri="{FF2B5EF4-FFF2-40B4-BE49-F238E27FC236}">
                  <a16:creationId xmlns:a16="http://schemas.microsoft.com/office/drawing/2014/main" id="{13FF7605-752B-48AB-87D1-B769247F2E84}"/>
                </a:ext>
              </a:extLst>
            </p:cNvPr>
            <p:cNvSpPr/>
            <p:nvPr/>
          </p:nvSpPr>
          <p:spPr>
            <a:xfrm>
              <a:off x="2351584" y="4149080"/>
              <a:ext cx="3528392" cy="2364023"/>
            </a:xfrm>
            <a:prstGeom prst="flowChartProcess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6A98A9-D5A6-466F-BF13-419B2C86F03A}"/>
                </a:ext>
              </a:extLst>
            </p:cNvPr>
            <p:cNvGrpSpPr/>
            <p:nvPr/>
          </p:nvGrpSpPr>
          <p:grpSpPr>
            <a:xfrm>
              <a:off x="2351584" y="4365104"/>
              <a:ext cx="3312368" cy="2140798"/>
              <a:chOff x="2351584" y="4365104"/>
              <a:chExt cx="3312368" cy="2140798"/>
            </a:xfrm>
          </p:grpSpPr>
          <p:sp>
            <p:nvSpPr>
              <p:cNvPr id="26" name="순서도: 처리 25">
                <a:extLst>
                  <a:ext uri="{FF2B5EF4-FFF2-40B4-BE49-F238E27FC236}">
                    <a16:creationId xmlns:a16="http://schemas.microsoft.com/office/drawing/2014/main" id="{C0E64256-CE08-486E-BFBF-A544180DF18E}"/>
                  </a:ext>
                </a:extLst>
              </p:cNvPr>
              <p:cNvSpPr/>
              <p:nvPr/>
            </p:nvSpPr>
            <p:spPr>
              <a:xfrm>
                <a:off x="2351584" y="5589240"/>
                <a:ext cx="792088" cy="916662"/>
              </a:xfrm>
              <a:prstGeom prst="flowChartProcess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1CA427-25E3-4059-B5F0-6CB2FF5ED101}"/>
                  </a:ext>
                </a:extLst>
              </p:cNvPr>
              <p:cNvSpPr txBox="1"/>
              <p:nvPr/>
            </p:nvSpPr>
            <p:spPr>
              <a:xfrm>
                <a:off x="2495600" y="5733256"/>
                <a:ext cx="7920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O</a:t>
                </a:r>
                <a:endParaRPr lang="ko-KR" altLang="en-US" sz="4000" b="1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636213-04D8-4AF4-B10A-1A98461DC337}"/>
                  </a:ext>
                </a:extLst>
              </p:cNvPr>
              <p:cNvSpPr txBox="1"/>
              <p:nvPr/>
            </p:nvSpPr>
            <p:spPr>
              <a:xfrm>
                <a:off x="3575720" y="4365104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우리의 </a:t>
                </a:r>
                <a:r>
                  <a:rPr lang="ko-KR" altLang="en-US" dirty="0">
                    <a:highlight>
                      <a:srgbClr val="FFFF00"/>
                    </a:highlight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기회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A95211A-FDF9-4E7A-B252-0A56DE8AD408}"/>
                  </a:ext>
                </a:extLst>
              </p:cNvPr>
              <p:cNvSpPr txBox="1"/>
              <p:nvPr/>
            </p:nvSpPr>
            <p:spPr>
              <a:xfrm>
                <a:off x="3215680" y="4941168"/>
                <a:ext cx="24482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호신용품 시장의 </a:t>
                </a:r>
                <a:endPara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  <a:p>
                <a:r>
                  <a:rPr lang="en-US" altLang="ko-KR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     </a:t>
                </a: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지속적인 증가</a:t>
                </a:r>
                <a:endPara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아동</a:t>
                </a:r>
                <a:r>
                  <a:rPr lang="en-US" altLang="ko-KR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, </a:t>
                </a: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노인</a:t>
                </a:r>
                <a:r>
                  <a:rPr lang="en-US" altLang="ko-KR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, </a:t>
                </a:r>
                <a:r>
                  <a:rPr lang="ko-KR" altLang="en-US" sz="16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장애인 등의 약자에게도 판매 가능</a:t>
                </a: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6078CBC-20D4-46D1-AA8E-0FDF43D8A8BD}"/>
              </a:ext>
            </a:extLst>
          </p:cNvPr>
          <p:cNvSpPr txBox="1"/>
          <p:nvPr/>
        </p:nvSpPr>
        <p:spPr>
          <a:xfrm>
            <a:off x="6456040" y="4797152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기존 여성 관련 호신용품 많음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가속도와 충격 측정 유일함</a:t>
            </a:r>
            <a:endParaRPr lang="en-US" altLang="ko-KR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- 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사전예방과 후속조치 빠름</a:t>
            </a:r>
          </a:p>
        </p:txBody>
      </p:sp>
    </p:spTree>
    <p:extLst>
      <p:ext uri="{BB962C8B-B14F-4D97-AF65-F5344CB8AC3E}">
        <p14:creationId xmlns:p14="http://schemas.microsoft.com/office/powerpoint/2010/main" val="61592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0A088C8-33CE-4111-AAEE-9C518B624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04955"/>
              </p:ext>
            </p:extLst>
          </p:nvPr>
        </p:nvGraphicFramePr>
        <p:xfrm>
          <a:off x="1271464" y="1412776"/>
          <a:ext cx="9865097" cy="5217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07">
                  <a:extLst>
                    <a:ext uri="{9D8B030D-6E8A-4147-A177-3AD203B41FA5}">
                      <a16:colId xmlns:a16="http://schemas.microsoft.com/office/drawing/2014/main" val="4286014157"/>
                    </a:ext>
                  </a:extLst>
                </a:gridCol>
                <a:gridCol w="2800615">
                  <a:extLst>
                    <a:ext uri="{9D8B030D-6E8A-4147-A177-3AD203B41FA5}">
                      <a16:colId xmlns:a16="http://schemas.microsoft.com/office/drawing/2014/main" val="828844280"/>
                    </a:ext>
                  </a:extLst>
                </a:gridCol>
                <a:gridCol w="3526999">
                  <a:extLst>
                    <a:ext uri="{9D8B030D-6E8A-4147-A177-3AD203B41FA5}">
                      <a16:colId xmlns:a16="http://schemas.microsoft.com/office/drawing/2014/main" val="1663156741"/>
                    </a:ext>
                  </a:extLst>
                </a:gridCol>
                <a:gridCol w="2581076">
                  <a:extLst>
                    <a:ext uri="{9D8B030D-6E8A-4147-A177-3AD203B41FA5}">
                      <a16:colId xmlns:a16="http://schemas.microsoft.com/office/drawing/2014/main" val="3733950118"/>
                    </a:ext>
                  </a:extLst>
                </a:gridCol>
              </a:tblGrid>
              <a:tr h="245665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112 </a:t>
                      </a:r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긴급신고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지니콜</a:t>
                      </a:r>
                      <a:r>
                        <a:rPr lang="en-US" altLang="ko-KR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s</a:t>
                      </a:r>
                      <a:endParaRPr lang="ko-KR" altLang="en-US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119 </a:t>
                      </a:r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신고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01513"/>
                  </a:ext>
                </a:extLst>
              </a:tr>
              <a:tr h="225114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50230"/>
                  </a:ext>
                </a:extLst>
              </a:tr>
              <a:tr h="444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848809"/>
                  </a:ext>
                </a:extLst>
              </a:tr>
              <a:tr h="467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긴급 신고하기 버튼 클릭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긴급 신고하기 버튼 클릭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긴급 신고하기 버튼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95179"/>
                  </a:ext>
                </a:extLst>
              </a:tr>
              <a:tr h="450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무료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무료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무료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633421"/>
                  </a:ext>
                </a:extLst>
              </a:tr>
              <a:tr h="1238745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문제첨</a:t>
                      </a:r>
                      <a:endParaRPr lang="en-US" altLang="ko-KR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실수로 신고할 시</a:t>
                      </a:r>
                      <a:endParaRPr lang="en-US" altLang="ko-KR" sz="16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취소 버튼 없음 </a:t>
                      </a:r>
                      <a:r>
                        <a:rPr lang="en-US" altLang="ko-KR" sz="16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직접 경찰서로 전화해야 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en-US" altLang="ko-KR" sz="16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just" latinLnBrk="1"/>
                      <a:r>
                        <a:rPr lang="ko-KR" altLang="en-US" sz="16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지원되지 않는 스마트폰 단말기 많음</a:t>
                      </a:r>
                      <a:endParaRPr lang="en-US" altLang="ko-KR" sz="16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just" latinLnBrk="1"/>
                      <a:r>
                        <a:rPr lang="ko-KR" altLang="en-US" sz="16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어플을 실행시키고 버튼을 눌러야 하기 때문에 긴급상황에 적합하지 않음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매뉴얼 페이지 없음</a:t>
                      </a:r>
                      <a:endParaRPr lang="en-US" altLang="ko-KR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신고 후 취소 버튼 없음</a:t>
                      </a:r>
                      <a:endParaRPr lang="en-US" altLang="ko-KR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90832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12CA5B1-A1AF-4F20-BD52-B6191E7297CA}"/>
              </a:ext>
            </a:extLst>
          </p:cNvPr>
          <p:cNvGrpSpPr/>
          <p:nvPr/>
        </p:nvGrpSpPr>
        <p:grpSpPr>
          <a:xfrm>
            <a:off x="0" y="0"/>
            <a:ext cx="465584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E318F3AC-C9EB-45B3-B797-E9F1414E6CA8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1D1AB21-5843-4DB9-B8FE-9426D4985F1E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49AC23-C51F-4FE6-9281-D28CE9841C9C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09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경쟁사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7D10FE-3BDB-4B50-94DE-920115784476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FAB61F-2B88-4CB2-8156-6F171A44A59C}"/>
              </a:ext>
            </a:extLst>
          </p:cNvPr>
          <p:cNvGrpSpPr/>
          <p:nvPr/>
        </p:nvGrpSpPr>
        <p:grpSpPr>
          <a:xfrm>
            <a:off x="-19744" y="2704"/>
            <a:ext cx="5683696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BC29E3A1-4F68-4651-8163-A4A177BB9A5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96F8A33F-5738-475E-90FE-1F2028F5F076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B388B1-4296-47C9-9BD4-DEF852D3F4EF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시장성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경쟁사 분석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1AE41FD-3A02-488C-8B2F-E08995AB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26" name="Picture 2" descr="112 신고 어플리케이션에 대한 이미지 검색결과">
            <a:extLst>
              <a:ext uri="{FF2B5EF4-FFF2-40B4-BE49-F238E27FC236}">
                <a16:creationId xmlns:a16="http://schemas.microsoft.com/office/drawing/2014/main" id="{DCD65DC1-EEB9-43D9-A281-297D2FB5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916832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니콜s에 대한 이미지 검색결과">
            <a:extLst>
              <a:ext uri="{FF2B5EF4-FFF2-40B4-BE49-F238E27FC236}">
                <a16:creationId xmlns:a16="http://schemas.microsoft.com/office/drawing/2014/main" id="{EB21C6CB-5979-4D78-841A-7FF7ADA9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844824"/>
            <a:ext cx="1872208" cy="18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E65405-BE68-4192-A3B4-465E8B59D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304" y="1844824"/>
            <a:ext cx="190423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4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884AB7-5E4A-4E44-81F1-41652A036799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7E4C44B7-E253-484E-AC6F-8F90C8C18792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AD8B13-0639-4C8C-9669-0DFA8D5F8E38}"/>
              </a:ext>
            </a:extLst>
          </p:cNvPr>
          <p:cNvGrpSpPr/>
          <p:nvPr/>
        </p:nvGrpSpPr>
        <p:grpSpPr>
          <a:xfrm>
            <a:off x="-19744" y="2704"/>
            <a:ext cx="589972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743C0CD7-9058-41B1-95DD-DBA37E6A1D8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F4FC621-F17C-45C1-A3F7-B8816C7175ED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D9CE34-5CDE-4468-A22D-981B1C1152B8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05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포지셔닝 맵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6AA70-0FDA-4D53-BAB2-5B35DB35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B0B9A6-B366-464D-846E-9456B76D1868}"/>
              </a:ext>
            </a:extLst>
          </p:cNvPr>
          <p:cNvCxnSpPr>
            <a:cxnSpLocks/>
          </p:cNvCxnSpPr>
          <p:nvPr/>
        </p:nvCxnSpPr>
        <p:spPr>
          <a:xfrm>
            <a:off x="2639616" y="6394898"/>
            <a:ext cx="6097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B2EBCC-2332-4E06-B540-7E64BD79C531}"/>
              </a:ext>
            </a:extLst>
          </p:cNvPr>
          <p:cNvSpPr txBox="1"/>
          <p:nvPr/>
        </p:nvSpPr>
        <p:spPr>
          <a:xfrm>
            <a:off x="1919536" y="1772816"/>
            <a:ext cx="8969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4E117-7B5E-4E65-A798-1C2121477DA1}"/>
              </a:ext>
            </a:extLst>
          </p:cNvPr>
          <p:cNvSpPr txBox="1"/>
          <p:nvPr/>
        </p:nvSpPr>
        <p:spPr>
          <a:xfrm>
            <a:off x="8832304" y="6156012"/>
            <a:ext cx="13846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가격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8D0479-50DB-4339-B49E-3971A649686A}"/>
              </a:ext>
            </a:extLst>
          </p:cNvPr>
          <p:cNvCxnSpPr>
            <a:cxnSpLocks/>
          </p:cNvCxnSpPr>
          <p:nvPr/>
        </p:nvCxnSpPr>
        <p:spPr>
          <a:xfrm flipV="1">
            <a:off x="2639811" y="1844824"/>
            <a:ext cx="0" cy="4497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F6F8669E-4E76-400B-AAA8-6D7B996C8101}"/>
              </a:ext>
            </a:extLst>
          </p:cNvPr>
          <p:cNvSpPr/>
          <p:nvPr/>
        </p:nvSpPr>
        <p:spPr>
          <a:xfrm>
            <a:off x="4655840" y="1988840"/>
            <a:ext cx="1656184" cy="165618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포켓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보디가드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0EBF04-0457-4DDE-B738-FDF09F6974C0}"/>
              </a:ext>
            </a:extLst>
          </p:cNvPr>
          <p:cNvSpPr/>
          <p:nvPr/>
        </p:nvSpPr>
        <p:spPr>
          <a:xfrm>
            <a:off x="2981004" y="4778098"/>
            <a:ext cx="1415601" cy="132714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119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신고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5C413F-B96C-4F2F-A3CA-AC5688B78E48}"/>
              </a:ext>
            </a:extLst>
          </p:cNvPr>
          <p:cNvSpPr/>
          <p:nvPr/>
        </p:nvSpPr>
        <p:spPr>
          <a:xfrm>
            <a:off x="2999655" y="3402572"/>
            <a:ext cx="1415601" cy="13271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112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신고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A0B5238-4C89-45EC-AFFB-69F63B551F53}"/>
              </a:ext>
            </a:extLst>
          </p:cNvPr>
          <p:cNvSpPr/>
          <p:nvPr/>
        </p:nvSpPr>
        <p:spPr>
          <a:xfrm>
            <a:off x="4439816" y="4797152"/>
            <a:ext cx="1415601" cy="13271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지니콜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63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A2328AE-67D0-45A6-B508-EF75AE8192EF}"/>
              </a:ext>
            </a:extLst>
          </p:cNvPr>
          <p:cNvGrpSpPr/>
          <p:nvPr/>
        </p:nvGrpSpPr>
        <p:grpSpPr>
          <a:xfrm>
            <a:off x="-1" y="0"/>
            <a:ext cx="6096001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7" name="순서도: 처리 6">
              <a:extLst>
                <a:ext uri="{FF2B5EF4-FFF2-40B4-BE49-F238E27FC236}">
                  <a16:creationId xmlns:a16="http://schemas.microsoft.com/office/drawing/2014/main" id="{AB34602C-92BB-49A6-84CA-07F9F7210859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58C448DC-4CB9-4000-8B47-B140480AF286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FE7050-BDCB-4720-A9B6-EA9DD3DA7D42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05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수익성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비즈니스 모델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B32701-53F7-4667-AA1B-A8D0C29A0DDE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4AA1CB13-B7B6-46EE-B7F1-EF0814AF03F4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A8A347D-9B64-4CAA-9E21-6C1D8FA1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CD0427-2D67-4EC7-A5D9-2F3FD7F9907E}"/>
              </a:ext>
            </a:extLst>
          </p:cNvPr>
          <p:cNvSpPr/>
          <p:nvPr/>
        </p:nvSpPr>
        <p:spPr>
          <a:xfrm>
            <a:off x="4456429" y="4396335"/>
            <a:ext cx="3279143" cy="579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사용자의  정보 확보</a:t>
            </a:r>
            <a:endParaRPr lang="en-US" altLang="ko-KR" dirty="0">
              <a:solidFill>
                <a:schemeClr val="tx2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허브</a:t>
            </a:r>
            <a:r>
              <a:rPr lang="en-US" altLang="ko-KR" dirty="0">
                <a:solidFill>
                  <a:schemeClr val="tx2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(hub)</a:t>
            </a:r>
            <a:r>
              <a:rPr lang="ko-KR" altLang="en-US" dirty="0">
                <a:solidFill>
                  <a:schemeClr val="tx2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역할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AFB9B2-E4FE-4A92-8B83-8D0E5ACCAE1A}"/>
              </a:ext>
            </a:extLst>
          </p:cNvPr>
          <p:cNvGrpSpPr/>
          <p:nvPr/>
        </p:nvGrpSpPr>
        <p:grpSpPr>
          <a:xfrm>
            <a:off x="4151784" y="5085184"/>
            <a:ext cx="3888432" cy="1447711"/>
            <a:chOff x="479376" y="2132856"/>
            <a:chExt cx="3888432" cy="144771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3B67B2-D1D7-4FFF-9B91-1FDFE60CAB73}"/>
                </a:ext>
              </a:extLst>
            </p:cNvPr>
            <p:cNvSpPr txBox="1"/>
            <p:nvPr/>
          </p:nvSpPr>
          <p:spPr>
            <a:xfrm>
              <a:off x="1811524" y="2132856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highlight>
                    <a:srgbClr val="FFFF00"/>
                  </a:highlight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B2C</a:t>
              </a:r>
              <a:r>
                <a:rPr lang="ko-KR" altLang="en-US" sz="2000" dirty="0">
                  <a:highlight>
                    <a:srgbClr val="FFFF00"/>
                  </a:highlight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전략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38FDCB-AC02-4377-93EF-DE943E1B95D3}"/>
                </a:ext>
              </a:extLst>
            </p:cNvPr>
            <p:cNvSpPr txBox="1"/>
            <p:nvPr/>
          </p:nvSpPr>
          <p:spPr>
            <a:xfrm>
              <a:off x="479376" y="2564904"/>
              <a:ext cx="3888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기기판매로 인한 수익</a:t>
              </a:r>
              <a:endPara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원가 </a:t>
              </a:r>
              <a:r>
                <a:rPr lang="en-US" altLang="ko-KR" sz="20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10000</a:t>
              </a:r>
              <a:r>
                <a:rPr lang="ko-KR" altLang="en-US" sz="20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원 </a:t>
              </a:r>
              <a:r>
                <a:rPr lang="en-US" altLang="ko-KR" sz="20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/ </a:t>
              </a:r>
              <a:r>
                <a:rPr lang="ko-KR" altLang="en-US" sz="20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정가 </a:t>
              </a:r>
              <a:r>
                <a:rPr lang="en-US" altLang="ko-KR" sz="20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15000</a:t>
              </a:r>
              <a:r>
                <a:rPr lang="ko-KR" altLang="en-US" sz="20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원</a:t>
              </a:r>
              <a:endPara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  <a:p>
              <a:pPr marL="457200" indent="-457200">
                <a:buFont typeface="Wingdings" panose="05000000000000000000" pitchFamily="2" charset="2"/>
                <a:buChar char="l"/>
              </a:pPr>
              <a:r>
                <a:rPr lang="ko-KR" altLang="en-US" sz="20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소셜커머스가 주 판매처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D7EFF0-B666-418E-9C8C-19DC7713678C}"/>
              </a:ext>
            </a:extLst>
          </p:cNvPr>
          <p:cNvGrpSpPr/>
          <p:nvPr/>
        </p:nvGrpSpPr>
        <p:grpSpPr>
          <a:xfrm>
            <a:off x="2822754" y="1412776"/>
            <a:ext cx="6507371" cy="3105636"/>
            <a:chOff x="2711624" y="1412776"/>
            <a:chExt cx="6507371" cy="310563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36E3ACD-088A-4EE8-BE43-9DA04BBE7C19}"/>
                </a:ext>
              </a:extLst>
            </p:cNvPr>
            <p:cNvSpPr/>
            <p:nvPr/>
          </p:nvSpPr>
          <p:spPr>
            <a:xfrm>
              <a:off x="7968208" y="1412776"/>
              <a:ext cx="1217901" cy="1182383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SD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4E1B7DC-C2FA-4A32-9ECA-EE2EE7E43889}"/>
                </a:ext>
              </a:extLst>
            </p:cNvPr>
            <p:cNvSpPr/>
            <p:nvPr/>
          </p:nvSpPr>
          <p:spPr>
            <a:xfrm>
              <a:off x="8001094" y="3140968"/>
              <a:ext cx="1217901" cy="1182383"/>
            </a:xfrm>
            <a:prstGeom prst="ellipse">
              <a:avLst/>
            </a:prstGeom>
            <a:solidFill>
              <a:srgbClr val="00216C"/>
            </a:solidFill>
            <a:ln w="12700">
              <a:solidFill>
                <a:srgbClr val="001545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사용자</a:t>
              </a:r>
              <a:endPara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1D809E9-F139-4820-AAFD-B64989FC5EB6}"/>
                </a:ext>
              </a:extLst>
            </p:cNvPr>
            <p:cNvGrpSpPr/>
            <p:nvPr/>
          </p:nvGrpSpPr>
          <p:grpSpPr>
            <a:xfrm>
              <a:off x="5303912" y="1556792"/>
              <a:ext cx="2232248" cy="936104"/>
              <a:chOff x="7536160" y="2636912"/>
              <a:chExt cx="2232248" cy="936104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AE60CEF2-E362-4104-838A-262B8004F6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6160" y="2888940"/>
                <a:ext cx="2232248" cy="6840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A4E9FD-1CC4-406C-8DDB-C54AF012496A}"/>
                  </a:ext>
                </a:extLst>
              </p:cNvPr>
              <p:cNvSpPr txBox="1"/>
              <p:nvPr/>
            </p:nvSpPr>
            <p:spPr>
              <a:xfrm>
                <a:off x="8112224" y="2636912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Pushing</a:t>
                </a:r>
                <a:endPara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530E08-32E4-423B-9491-4DD99ED63A24}"/>
                </a:ext>
              </a:extLst>
            </p:cNvPr>
            <p:cNvSpPr txBox="1"/>
            <p:nvPr/>
          </p:nvSpPr>
          <p:spPr>
            <a:xfrm>
              <a:off x="3575720" y="414908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소비자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D59BFB-2919-4445-8C83-5DE8E50BB0E8}"/>
                </a:ext>
              </a:extLst>
            </p:cNvPr>
            <p:cNvGrpSpPr/>
            <p:nvPr/>
          </p:nvGrpSpPr>
          <p:grpSpPr>
            <a:xfrm>
              <a:off x="2711624" y="1628800"/>
              <a:ext cx="2448272" cy="2448272"/>
              <a:chOff x="3575720" y="2276872"/>
              <a:chExt cx="3960440" cy="396044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2A7C888-F416-4D2F-A7E7-9733B959AD52}"/>
                  </a:ext>
                </a:extLst>
              </p:cNvPr>
              <p:cNvSpPr/>
              <p:nvPr/>
            </p:nvSpPr>
            <p:spPr>
              <a:xfrm>
                <a:off x="5807968" y="4293096"/>
                <a:ext cx="1217901" cy="1182383"/>
              </a:xfrm>
              <a:prstGeom prst="ellipse">
                <a:avLst/>
              </a:prstGeom>
              <a:solidFill>
                <a:srgbClr val="00216C"/>
              </a:solidFill>
              <a:ln w="12700">
                <a:solidFill>
                  <a:srgbClr val="001545"/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애인</a:t>
                </a:r>
                <a:endParaRPr lang="en-US" altLang="ko-KR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3D52F1A3-AD98-4DE0-A6FB-6FBCADEBEDB5}"/>
                  </a:ext>
                </a:extLst>
              </p:cNvPr>
              <p:cNvSpPr/>
              <p:nvPr/>
            </p:nvSpPr>
            <p:spPr>
              <a:xfrm>
                <a:off x="4151784" y="4293096"/>
                <a:ext cx="1217901" cy="1182383"/>
              </a:xfrm>
              <a:prstGeom prst="ellipse">
                <a:avLst/>
              </a:prstGeom>
              <a:solidFill>
                <a:srgbClr val="00216C"/>
              </a:solidFill>
              <a:ln w="12700">
                <a:solidFill>
                  <a:srgbClr val="001545"/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모부님</a:t>
                </a:r>
                <a:endParaRPr lang="en-US" altLang="ko-KR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03EDD3D-C5B1-40E7-97BC-D6B12267AF33}"/>
                  </a:ext>
                </a:extLst>
              </p:cNvPr>
              <p:cNvSpPr/>
              <p:nvPr/>
            </p:nvSpPr>
            <p:spPr>
              <a:xfrm>
                <a:off x="4943872" y="2780928"/>
                <a:ext cx="1217901" cy="1182383"/>
              </a:xfrm>
              <a:prstGeom prst="ellipse">
                <a:avLst/>
              </a:prstGeom>
              <a:solidFill>
                <a:srgbClr val="00216C"/>
              </a:solidFill>
              <a:ln w="12700">
                <a:solidFill>
                  <a:srgbClr val="001545"/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자신</a:t>
                </a:r>
                <a:endPara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50401894-0FF0-4EAB-A403-139911487082}"/>
                  </a:ext>
                </a:extLst>
              </p:cNvPr>
              <p:cNvSpPr/>
              <p:nvPr/>
            </p:nvSpPr>
            <p:spPr>
              <a:xfrm>
                <a:off x="3575720" y="2276872"/>
                <a:ext cx="3960440" cy="3960440"/>
              </a:xfrm>
              <a:prstGeom prst="ellips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8EB668C-09DF-422F-A08F-E78C7D6500F3}"/>
                </a:ext>
              </a:extLst>
            </p:cNvPr>
            <p:cNvGrpSpPr/>
            <p:nvPr/>
          </p:nvGrpSpPr>
          <p:grpSpPr>
            <a:xfrm>
              <a:off x="5231904" y="3212976"/>
              <a:ext cx="2448272" cy="729372"/>
              <a:chOff x="7536160" y="4581128"/>
              <a:chExt cx="2448272" cy="72937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8972DF-87B4-4454-ADC4-5725DB3CAFB1}"/>
                  </a:ext>
                </a:extLst>
              </p:cNvPr>
              <p:cNvSpPr txBox="1"/>
              <p:nvPr/>
            </p:nvSpPr>
            <p:spPr>
              <a:xfrm>
                <a:off x="8112224" y="4941168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Pushing</a:t>
                </a:r>
                <a:endPara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CB85BA3-5C23-4133-834F-CE79BCAD6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6160" y="4581128"/>
                <a:ext cx="2448272" cy="4320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2234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578380-7B38-49A7-9504-A1FD9C80FB9C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3CCE4558-1375-4698-BF17-85AD0A6462B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F61EC7-0301-4AFF-B38F-F6921537517D}"/>
              </a:ext>
            </a:extLst>
          </p:cNvPr>
          <p:cNvGrpSpPr/>
          <p:nvPr/>
        </p:nvGrpSpPr>
        <p:grpSpPr>
          <a:xfrm>
            <a:off x="-19744" y="2704"/>
            <a:ext cx="453156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60F711E8-A38B-459D-B812-2AF34F91E0C4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96BFA7F-707A-4C0C-9EAD-B0036C181D58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D5ECE6-5B4F-4169-B756-657C87BBEE0A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05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손익분기점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043294-7951-49CA-85D2-60D27DAE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914D871-CB71-4053-85E8-0AC504E3C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2132856"/>
            <a:ext cx="403244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20738376" descr="EMB0000293c3ebd">
            <a:extLst>
              <a:ext uri="{FF2B5EF4-FFF2-40B4-BE49-F238E27FC236}">
                <a16:creationId xmlns:a16="http://schemas.microsoft.com/office/drawing/2014/main" id="{E054A8EF-4678-4079-AC6D-E25E935D2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98" y="1484784"/>
            <a:ext cx="769220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E09C8-5428-46A8-91D8-834E18D1B876}"/>
              </a:ext>
            </a:extLst>
          </p:cNvPr>
          <p:cNvSpPr txBox="1"/>
          <p:nvPr/>
        </p:nvSpPr>
        <p:spPr>
          <a:xfrm>
            <a:off x="2567608" y="5805264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2020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년부터 손익분기점을 넘을 것으로 예상되며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2020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6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 이후 매출은 </a:t>
            </a:r>
          </a:p>
          <a:p>
            <a:r>
              <a:rPr lang="en-US" altLang="ko-KR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109,200,000 </a:t>
            </a:r>
            <a:r>
              <a:rPr lang="ko-KR" altLang="en-US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원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을 예상함</a:t>
            </a:r>
          </a:p>
        </p:txBody>
      </p:sp>
    </p:spTree>
    <p:extLst>
      <p:ext uri="{BB962C8B-B14F-4D97-AF65-F5344CB8AC3E}">
        <p14:creationId xmlns:p14="http://schemas.microsoft.com/office/powerpoint/2010/main" val="373542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578380-7B38-49A7-9504-A1FD9C80FB9C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3CCE4558-1375-4698-BF17-85AD0A6462B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F61EC7-0301-4AFF-B38F-F6921537517D}"/>
              </a:ext>
            </a:extLst>
          </p:cNvPr>
          <p:cNvGrpSpPr/>
          <p:nvPr/>
        </p:nvGrpSpPr>
        <p:grpSpPr>
          <a:xfrm>
            <a:off x="-19744" y="2704"/>
            <a:ext cx="417152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60F711E8-A38B-459D-B812-2AF34F91E0C4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96BFA7F-707A-4C0C-9EAD-B0036C181D58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D5ECE6-5B4F-4169-B756-657C87BBEE0A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재무계획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5DF9C5-B5B6-4258-B0DA-7678A516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7BB4A6-36D2-4637-A059-0DC3BAA94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00468"/>
              </p:ext>
            </p:extLst>
          </p:nvPr>
        </p:nvGraphicFramePr>
        <p:xfrm>
          <a:off x="623392" y="3216287"/>
          <a:ext cx="4880628" cy="2732991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813438">
                  <a:extLst>
                    <a:ext uri="{9D8B030D-6E8A-4147-A177-3AD203B41FA5}">
                      <a16:colId xmlns:a16="http://schemas.microsoft.com/office/drawing/2014/main" val="2396449682"/>
                    </a:ext>
                  </a:extLst>
                </a:gridCol>
                <a:gridCol w="813438">
                  <a:extLst>
                    <a:ext uri="{9D8B030D-6E8A-4147-A177-3AD203B41FA5}">
                      <a16:colId xmlns:a16="http://schemas.microsoft.com/office/drawing/2014/main" val="1934600918"/>
                    </a:ext>
                  </a:extLst>
                </a:gridCol>
                <a:gridCol w="813438">
                  <a:extLst>
                    <a:ext uri="{9D8B030D-6E8A-4147-A177-3AD203B41FA5}">
                      <a16:colId xmlns:a16="http://schemas.microsoft.com/office/drawing/2014/main" val="2224439386"/>
                    </a:ext>
                  </a:extLst>
                </a:gridCol>
                <a:gridCol w="813438">
                  <a:extLst>
                    <a:ext uri="{9D8B030D-6E8A-4147-A177-3AD203B41FA5}">
                      <a16:colId xmlns:a16="http://schemas.microsoft.com/office/drawing/2014/main" val="247716228"/>
                    </a:ext>
                  </a:extLst>
                </a:gridCol>
                <a:gridCol w="813438">
                  <a:extLst>
                    <a:ext uri="{9D8B030D-6E8A-4147-A177-3AD203B41FA5}">
                      <a16:colId xmlns:a16="http://schemas.microsoft.com/office/drawing/2014/main" val="405380163"/>
                    </a:ext>
                  </a:extLst>
                </a:gridCol>
                <a:gridCol w="813438">
                  <a:extLst>
                    <a:ext uri="{9D8B030D-6E8A-4147-A177-3AD203B41FA5}">
                      <a16:colId xmlns:a16="http://schemas.microsoft.com/office/drawing/2014/main" val="3043703675"/>
                    </a:ext>
                  </a:extLst>
                </a:gridCol>
              </a:tblGrid>
              <a:tr h="36106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고정비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변동비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73490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가격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758"/>
                  </a:ext>
                </a:extLst>
              </a:tr>
              <a:tr h="57683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동아리실 사용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마케팅비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441613"/>
                  </a:ext>
                </a:extLst>
              </a:tr>
              <a:tr h="53648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75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가공비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55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210680"/>
                  </a:ext>
                </a:extLst>
              </a:tr>
              <a:tr h="53648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100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240120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2100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56000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0345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859CEDB-70BF-4BD8-B2AC-EC448877B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92564"/>
              </p:ext>
            </p:extLst>
          </p:nvPr>
        </p:nvGraphicFramePr>
        <p:xfrm>
          <a:off x="6240016" y="3223144"/>
          <a:ext cx="5688630" cy="272613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96210">
                  <a:extLst>
                    <a:ext uri="{9D8B030D-6E8A-4147-A177-3AD203B41FA5}">
                      <a16:colId xmlns:a16="http://schemas.microsoft.com/office/drawing/2014/main" val="2626024126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452972855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1972474163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2879930440"/>
                    </a:ext>
                  </a:extLst>
                </a:gridCol>
                <a:gridCol w="948105">
                  <a:extLst>
                    <a:ext uri="{9D8B030D-6E8A-4147-A177-3AD203B41FA5}">
                      <a16:colId xmlns:a16="http://schemas.microsoft.com/office/drawing/2014/main" val="3984625527"/>
                    </a:ext>
                  </a:extLst>
                </a:gridCol>
              </a:tblGrid>
              <a:tr h="2562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소요자금 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조달 계획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59669"/>
                  </a:ext>
                </a:extLst>
              </a:tr>
              <a:tr h="2562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내용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조달방법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내용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53394"/>
                  </a:ext>
                </a:extLst>
              </a:tr>
              <a:tr h="401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6,000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850" kern="1200" dirty="0">
                          <a:effectLst/>
                        </a:rPr>
                        <a:t>상생서포터즈 청년</a:t>
                      </a:r>
                      <a:r>
                        <a:rPr lang="en-US" altLang="ko-KR" sz="850" kern="1200" dirty="0">
                          <a:effectLst/>
                        </a:rPr>
                        <a:t>·</a:t>
                      </a:r>
                      <a:r>
                        <a:rPr lang="ko-KR" altLang="en-US" sz="850" kern="1200" dirty="0">
                          <a:effectLst/>
                        </a:rPr>
                        <a:t>창업 프로그램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effectLst/>
                        </a:rPr>
                        <a:t>2020</a:t>
                      </a:r>
                      <a:r>
                        <a:rPr lang="ko-KR" altLang="en-US" sz="1000" kern="100" spc="0" dirty="0">
                          <a:effectLst/>
                        </a:rPr>
                        <a:t>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chemeClr val="dk1"/>
                          </a:solidFill>
                          <a:effectLst/>
                        </a:rPr>
                        <a:t>30,000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68220"/>
                  </a:ext>
                </a:extLst>
              </a:tr>
              <a:tr h="478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450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effectLst/>
                        </a:rPr>
                        <a:t>기술혁신형</a:t>
                      </a:r>
                      <a:r>
                        <a:rPr lang="ko-KR" altLang="en-US" sz="900" kern="1200" dirty="0">
                          <a:effectLst/>
                        </a:rPr>
                        <a:t> 창업기업 지원사업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2020</a:t>
                      </a:r>
                      <a:r>
                        <a:rPr lang="ko-KR" altLang="en-US" sz="1050" dirty="0"/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30,000</a:t>
                      </a:r>
                      <a:endParaRPr lang="ko-KR" altLang="en-US" sz="105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777932"/>
                  </a:ext>
                </a:extLst>
              </a:tr>
              <a:tr h="343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600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와디즈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크라우드 펀딩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15,000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85653"/>
                  </a:ext>
                </a:extLst>
              </a:tr>
              <a:tr h="478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마케팅비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2,000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 예비 청년창업자 육성사업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85465"/>
                  </a:ext>
                </a:extLst>
              </a:tr>
              <a:tr h="2562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생산비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41,250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157960"/>
                  </a:ext>
                </a:extLst>
              </a:tr>
              <a:tr h="2562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합계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54,825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605612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0A566A8-4B14-4DB2-A894-01D22E5B60FA}"/>
              </a:ext>
            </a:extLst>
          </p:cNvPr>
          <p:cNvSpPr txBox="1"/>
          <p:nvPr/>
        </p:nvSpPr>
        <p:spPr>
          <a:xfrm>
            <a:off x="1847528" y="2132856"/>
            <a:ext cx="1656184" cy="40011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자금 소요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3732F-4C32-40DF-879E-29386F7182C4}"/>
              </a:ext>
            </a:extLst>
          </p:cNvPr>
          <p:cNvSpPr txBox="1"/>
          <p:nvPr/>
        </p:nvSpPr>
        <p:spPr>
          <a:xfrm>
            <a:off x="8256240" y="2132856"/>
            <a:ext cx="1728192" cy="40011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자금 조달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F9A3456-269D-46FB-8996-8077A7ED04DB}"/>
              </a:ext>
            </a:extLst>
          </p:cNvPr>
          <p:cNvCxnSpPr>
            <a:cxnSpLocks/>
          </p:cNvCxnSpPr>
          <p:nvPr/>
        </p:nvCxnSpPr>
        <p:spPr>
          <a:xfrm>
            <a:off x="5951984" y="1268760"/>
            <a:ext cx="0" cy="558924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99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578380-7B38-49A7-9504-A1FD9C80FB9C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3CCE4558-1375-4698-BF17-85AD0A6462B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F61EC7-0301-4AFF-B38F-F6921537517D}"/>
              </a:ext>
            </a:extLst>
          </p:cNvPr>
          <p:cNvGrpSpPr/>
          <p:nvPr/>
        </p:nvGrpSpPr>
        <p:grpSpPr>
          <a:xfrm>
            <a:off x="-19744" y="2704"/>
            <a:ext cx="417152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60F711E8-A38B-459D-B812-2AF34F91E0C4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96BFA7F-707A-4C0C-9EAD-B0036C181D58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D5ECE6-5B4F-4169-B756-657C87BBEE0A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06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추진 일정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70014A-43CB-46F8-9191-120ABBA9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CDCD42-B0D8-4468-AC1A-04F1B666C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32360"/>
              </p:ext>
            </p:extLst>
          </p:nvPr>
        </p:nvGraphicFramePr>
        <p:xfrm>
          <a:off x="1279235" y="1340768"/>
          <a:ext cx="9633529" cy="5263372"/>
        </p:xfrm>
        <a:graphic>
          <a:graphicData uri="http://schemas.openxmlformats.org/drawingml/2006/table">
            <a:tbl>
              <a:tblPr firstRow="1" bandRow="1"/>
              <a:tblGrid>
                <a:gridCol w="872271">
                  <a:extLst>
                    <a:ext uri="{9D8B030D-6E8A-4147-A177-3AD203B41FA5}">
                      <a16:colId xmlns:a16="http://schemas.microsoft.com/office/drawing/2014/main" val="1151304484"/>
                    </a:ext>
                  </a:extLst>
                </a:gridCol>
                <a:gridCol w="1362022">
                  <a:extLst>
                    <a:ext uri="{9D8B030D-6E8A-4147-A177-3AD203B41FA5}">
                      <a16:colId xmlns:a16="http://schemas.microsoft.com/office/drawing/2014/main" val="727530817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4092934163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82044192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5433230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250703102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55181334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4279968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66737705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60985144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7281169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057027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45000782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95012998"/>
                    </a:ext>
                  </a:extLst>
                </a:gridCol>
              </a:tblGrid>
              <a:tr h="1243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8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18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2020</a:t>
                      </a:r>
                      <a:endParaRPr lang="ko-KR" altLang="en-US" sz="18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254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99560"/>
                  </a:ext>
                </a:extLst>
              </a:tr>
              <a:tr h="2684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M7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M10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Q3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Q4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254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63855"/>
                  </a:ext>
                </a:extLst>
              </a:tr>
              <a:tr h="268415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개발</a:t>
                      </a:r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하드웨어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5214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앱 개발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15285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웹 개발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886636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양산화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8343"/>
                  </a:ext>
                </a:extLst>
              </a:tr>
              <a:tr h="42295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기획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시장조사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84949"/>
                  </a:ext>
                </a:extLst>
              </a:tr>
              <a:tr h="268415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차 판촉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8629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커뮤니티조사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07877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앱 광고</a:t>
                      </a:r>
                      <a:r>
                        <a:rPr lang="en-US" altLang="ko-KR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개제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7579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차 판촉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81933"/>
                  </a:ext>
                </a:extLst>
              </a:tr>
              <a:tr h="268415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자금조달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크라운드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펀딩</a:t>
                      </a:r>
                      <a:endParaRPr lang="ko-KR" altLang="en-US" sz="12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22122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상생서포터즈</a:t>
                      </a:r>
                      <a:r>
                        <a:rPr lang="ko-KR" altLang="en-US" sz="1200" kern="1200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청년</a:t>
                      </a:r>
                      <a:r>
                        <a:rPr lang="en-US" altLang="ko-KR" sz="1200" kern="1200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·</a:t>
                      </a:r>
                      <a:r>
                        <a:rPr lang="ko-KR" altLang="en-US" sz="1200" kern="1200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창업 프로그램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75718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기술혁신형 창업기업 지원사업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52922"/>
                  </a:ext>
                </a:extLst>
              </a:tr>
              <a:tr h="268415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en-US" altLang="ko-KR" sz="1400" b="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영업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회사 설립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330018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시제품</a:t>
                      </a:r>
                      <a:r>
                        <a:rPr lang="en-US" altLang="ko-KR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출시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333053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소셜 마켓 입점</a:t>
                      </a:r>
                    </a:p>
                  </a:txBody>
                  <a:tcPr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나눔스퀘어라운드 Regular"/>
                          <a:ea typeface="나눔스퀘어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lnL w="12700" cmpd="sng">
                      <a:solidFill>
                        <a:srgbClr val="A5A5A5"/>
                      </a:solidFill>
                    </a:lnL>
                    <a:lnR w="12700" cmpd="sng">
                      <a:solidFill>
                        <a:srgbClr val="A5A5A5"/>
                      </a:solidFill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16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033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4578380-7B38-49A7-9504-A1FD9C80FB9C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3CCE4558-1375-4698-BF17-85AD0A6462B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F61EC7-0301-4AFF-B38F-F6921537517D}"/>
              </a:ext>
            </a:extLst>
          </p:cNvPr>
          <p:cNvGrpSpPr/>
          <p:nvPr/>
        </p:nvGrpSpPr>
        <p:grpSpPr>
          <a:xfrm>
            <a:off x="-19745" y="2704"/>
            <a:ext cx="4326273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60F711E8-A38B-459D-B812-2AF34F91E0C4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96BFA7F-707A-4C0C-9EAD-B0036C181D58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D5ECE6-5B4F-4169-B756-657C87BBEE0A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07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향후 계획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EAE88A3-A2D4-4865-A31F-A29F4A98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3ECED-49B5-47E7-95A7-4E9398A1F46F}"/>
              </a:ext>
            </a:extLst>
          </p:cNvPr>
          <p:cNvSpPr txBox="1"/>
          <p:nvPr/>
        </p:nvSpPr>
        <p:spPr>
          <a:xfrm>
            <a:off x="767408" y="2708920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IOS </a:t>
            </a:r>
            <a:r>
              <a:rPr lang="ko-KR" altLang="en-US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 가능하게 </a:t>
            </a:r>
            <a:r>
              <a:rPr lang="en-US" altLang="ko-KR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61EB3-8E44-463A-B215-26E472B16B7C}"/>
              </a:ext>
            </a:extLst>
          </p:cNvPr>
          <p:cNvSpPr txBox="1"/>
          <p:nvPr/>
        </p:nvSpPr>
        <p:spPr>
          <a:xfrm>
            <a:off x="623392" y="3573016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2020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년에는 안드로이드에서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IOS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까지 확장하여 애플 이용자까지 확산시킬 예정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78AF8F-0E65-4F16-B5D2-BA8FC061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0" y="1844824"/>
            <a:ext cx="2736304" cy="3915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4A2E16-9281-48FF-8F1D-05990303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844824"/>
            <a:ext cx="2736304" cy="39604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65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26CEDB-DC55-480A-A57C-9AFAE8D4C03B}"/>
              </a:ext>
            </a:extLst>
          </p:cNvPr>
          <p:cNvGrpSpPr/>
          <p:nvPr/>
        </p:nvGrpSpPr>
        <p:grpSpPr>
          <a:xfrm>
            <a:off x="0" y="0"/>
            <a:ext cx="652804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13" name="순서도: 처리 12">
              <a:extLst>
                <a:ext uri="{FF2B5EF4-FFF2-40B4-BE49-F238E27FC236}">
                  <a16:creationId xmlns:a16="http://schemas.microsoft.com/office/drawing/2014/main" id="{D683D644-D2C5-4FD3-95BA-3143B08BAB60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AF705710-104A-45FF-8076-59CFE7E43141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ABC694-9E1A-4B5C-8E4E-8CC791D7C11E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07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향후 개발 예정 플랫폼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7353702-0C6B-42AC-AB75-EA5A070113D9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583B8277-24C5-4513-9874-A3C63B545FD9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6DB7C4F-F8D0-4322-8DFB-76D90566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C4E3C687-39C6-4F6D-9B4F-0FFF26492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633" y="2479997"/>
            <a:ext cx="452539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356355360" descr="EMB0000292845c1">
            <a:extLst>
              <a:ext uri="{FF2B5EF4-FFF2-40B4-BE49-F238E27FC236}">
                <a16:creationId xmlns:a16="http://schemas.microsoft.com/office/drawing/2014/main" id="{0AD23F45-D6BD-4300-A1DF-2035CDF59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564904"/>
            <a:ext cx="2627067" cy="235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_x356356800" descr="EMB0000292845c2">
            <a:extLst>
              <a:ext uri="{FF2B5EF4-FFF2-40B4-BE49-F238E27FC236}">
                <a16:creationId xmlns:a16="http://schemas.microsoft.com/office/drawing/2014/main" id="{89C630C8-F83E-456E-8E94-B6991A3B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420888"/>
            <a:ext cx="2473944" cy="23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8ABFA515-5D16-4C4C-B028-1E0982139CCD}"/>
              </a:ext>
            </a:extLst>
          </p:cNvPr>
          <p:cNvSpPr/>
          <p:nvPr/>
        </p:nvSpPr>
        <p:spPr>
          <a:xfrm>
            <a:off x="6672064" y="2564904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E5EF2-70F8-4937-9A50-D717EA61E33F}"/>
              </a:ext>
            </a:extLst>
          </p:cNvPr>
          <p:cNvSpPr txBox="1"/>
          <p:nvPr/>
        </p:nvSpPr>
        <p:spPr>
          <a:xfrm>
            <a:off x="6816080" y="2564904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문열림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감지 센서 기기 제작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5F9FB6-3832-40F2-BA0D-7A0FBA1E5887}"/>
              </a:ext>
            </a:extLst>
          </p:cNvPr>
          <p:cNvSpPr txBox="1"/>
          <p:nvPr/>
        </p:nvSpPr>
        <p:spPr>
          <a:xfrm>
            <a:off x="6528048" y="3212976"/>
            <a:ext cx="5375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◎ 범죄의 표적이 되는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인 가구 여성을 위한 제품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◎ 집안 내의 문 열림 감지센서를 부착해 어플로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실시간 보고 가능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C93A1-DF08-464C-AC10-174FD1EBB194}"/>
              </a:ext>
            </a:extLst>
          </p:cNvPr>
          <p:cNvSpPr txBox="1"/>
          <p:nvPr/>
        </p:nvSpPr>
        <p:spPr>
          <a:xfrm>
            <a:off x="623392" y="5373216"/>
            <a:ext cx="3571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예시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 SKT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마이 히어로</a:t>
            </a:r>
          </a:p>
        </p:txBody>
      </p:sp>
    </p:spTree>
    <p:extLst>
      <p:ext uri="{BB962C8B-B14F-4D97-AF65-F5344CB8AC3E}">
        <p14:creationId xmlns:p14="http://schemas.microsoft.com/office/powerpoint/2010/main" val="658321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B4424F19-2C03-4F18-8A46-405A8D4BF282}"/>
              </a:ext>
            </a:extLst>
          </p:cNvPr>
          <p:cNvSpPr/>
          <p:nvPr/>
        </p:nvSpPr>
        <p:spPr>
          <a:xfrm>
            <a:off x="0" y="1124744"/>
            <a:ext cx="10200456" cy="4392488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BFECE-B800-47A5-8002-9FDBEC46711F}"/>
              </a:ext>
            </a:extLst>
          </p:cNvPr>
          <p:cNvSpPr txBox="1"/>
          <p:nvPr/>
        </p:nvSpPr>
        <p:spPr>
          <a:xfrm>
            <a:off x="983432" y="2348880"/>
            <a:ext cx="70070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모두가</a:t>
            </a:r>
            <a:r>
              <a:rPr lang="en-US" altLang="ko-KR" sz="36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36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안전하고 행복한 세상</a:t>
            </a:r>
            <a:endParaRPr lang="en-US" altLang="ko-KR" sz="3600" spc="3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3600" b="1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여성</a:t>
            </a:r>
            <a:r>
              <a:rPr lang="ko-KR" altLang="en-US" sz="36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 </a:t>
            </a:r>
            <a:r>
              <a:rPr lang="ko-KR" altLang="en-US" sz="3600" spc="300" dirty="0" err="1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위험으로부터</a:t>
            </a:r>
            <a:r>
              <a:rPr lang="ko-KR" altLang="en-US" sz="36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3600" b="1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</a:t>
            </a:r>
            <a:r>
              <a:rPr lang="ko-KR" altLang="en-US" sz="36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 세상</a:t>
            </a:r>
            <a:endParaRPr lang="en-US" altLang="ko-KR" sz="3600" spc="3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3600" b="1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SD</a:t>
            </a:r>
            <a:r>
              <a:rPr lang="ko-KR" altLang="en-US" sz="36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해내겠습니다</a:t>
            </a:r>
            <a:r>
              <a:rPr lang="en-US" altLang="ko-KR" sz="36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endParaRPr lang="ko-KR" altLang="en-US" sz="3600" spc="3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9027A-742D-48E8-ABF9-C36BE80BD01C}"/>
              </a:ext>
            </a:extLst>
          </p:cNvPr>
          <p:cNvSpPr txBox="1"/>
          <p:nvPr/>
        </p:nvSpPr>
        <p:spPr>
          <a:xfrm>
            <a:off x="7248128" y="400506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한림대학교 창업동아리 </a:t>
            </a:r>
            <a:r>
              <a:rPr lang="en-US" altLang="ko-KR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SD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이상우</a:t>
            </a:r>
            <a:endParaRPr lang="en-US" altLang="ko-KR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김기태</a:t>
            </a:r>
            <a:endParaRPr lang="en-US" altLang="ko-KR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600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유안나</a:t>
            </a:r>
            <a:endParaRPr lang="ko-KR" altLang="en-US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A60B0B-0D49-4083-A032-11E96694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3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323D4F5-A796-449F-B9F5-C9CDA198AEBA}"/>
              </a:ext>
            </a:extLst>
          </p:cNvPr>
          <p:cNvSpPr txBox="1"/>
          <p:nvPr/>
        </p:nvSpPr>
        <p:spPr>
          <a:xfrm>
            <a:off x="335361" y="188640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목차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110A8D-0115-4004-880A-6761DE77B4F7}"/>
              </a:ext>
            </a:extLst>
          </p:cNvPr>
          <p:cNvSpPr/>
          <p:nvPr/>
        </p:nvSpPr>
        <p:spPr>
          <a:xfrm>
            <a:off x="0" y="476672"/>
            <a:ext cx="623392" cy="101981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9C3AFC-9D4C-44EB-A0A0-A07A5904F786}"/>
              </a:ext>
            </a:extLst>
          </p:cNvPr>
          <p:cNvSpPr txBox="1"/>
          <p:nvPr/>
        </p:nvSpPr>
        <p:spPr>
          <a:xfrm>
            <a:off x="695400" y="404664"/>
            <a:ext cx="295232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SD</a:t>
            </a:r>
          </a:p>
          <a:p>
            <a:r>
              <a:rPr lang="ko-KR" altLang="en-US" sz="3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여성들의 안전을 위한 자동경보 호출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F98F1-6684-4B53-9059-0CC57994CF36}"/>
              </a:ext>
            </a:extLst>
          </p:cNvPr>
          <p:cNvSpPr txBox="1"/>
          <p:nvPr/>
        </p:nvSpPr>
        <p:spPr>
          <a:xfrm>
            <a:off x="4151784" y="2492896"/>
            <a:ext cx="13681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01</a:t>
            </a:r>
          </a:p>
          <a:p>
            <a:endParaRPr lang="en-US" altLang="ko-KR" sz="2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팀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68C67F-746C-418A-981C-3474F1032013}"/>
              </a:ext>
            </a:extLst>
          </p:cNvPr>
          <p:cNvSpPr txBox="1"/>
          <p:nvPr/>
        </p:nvSpPr>
        <p:spPr>
          <a:xfrm>
            <a:off x="5879976" y="2492896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02</a:t>
            </a:r>
          </a:p>
          <a:p>
            <a:endParaRPr lang="en-US" altLang="ko-KR" sz="2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사업배경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B1A6EB-D7E9-44F6-A87A-10CF52E9CF85}"/>
              </a:ext>
            </a:extLst>
          </p:cNvPr>
          <p:cNvSpPr txBox="1"/>
          <p:nvPr/>
        </p:nvSpPr>
        <p:spPr>
          <a:xfrm>
            <a:off x="7680176" y="2492896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03</a:t>
            </a:r>
          </a:p>
          <a:p>
            <a:endParaRPr lang="en-US" altLang="ko-KR" sz="2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8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기술성</a:t>
            </a:r>
            <a:endParaRPr lang="ko-KR" altLang="en-US" sz="2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745B92-0790-4535-A2ED-F5D13674D447}"/>
              </a:ext>
            </a:extLst>
          </p:cNvPr>
          <p:cNvSpPr txBox="1"/>
          <p:nvPr/>
        </p:nvSpPr>
        <p:spPr>
          <a:xfrm>
            <a:off x="9264352" y="2492896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04</a:t>
            </a:r>
          </a:p>
          <a:p>
            <a:endParaRPr lang="en-US" altLang="ko-KR" sz="2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시장성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1EFA04-3297-458C-946C-477299B3D283}"/>
              </a:ext>
            </a:extLst>
          </p:cNvPr>
          <p:cNvSpPr txBox="1"/>
          <p:nvPr/>
        </p:nvSpPr>
        <p:spPr>
          <a:xfrm>
            <a:off x="4151784" y="4581128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05</a:t>
            </a:r>
          </a:p>
          <a:p>
            <a:endParaRPr lang="en-US" altLang="ko-KR" sz="2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수익성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18E3A7-E979-47D0-AAEE-C123A0C3D280}"/>
              </a:ext>
            </a:extLst>
          </p:cNvPr>
          <p:cNvSpPr txBox="1"/>
          <p:nvPr/>
        </p:nvSpPr>
        <p:spPr>
          <a:xfrm>
            <a:off x="5879976" y="4581128"/>
            <a:ext cx="22322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06</a:t>
            </a:r>
          </a:p>
          <a:p>
            <a:endParaRPr lang="en-US" altLang="ko-KR" sz="2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재무계획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1A2909-202C-4E02-BDD4-FCD37813152C}"/>
              </a:ext>
            </a:extLst>
          </p:cNvPr>
          <p:cNvSpPr txBox="1"/>
          <p:nvPr/>
        </p:nvSpPr>
        <p:spPr>
          <a:xfrm>
            <a:off x="7680176" y="4581128"/>
            <a:ext cx="1656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07</a:t>
            </a:r>
          </a:p>
          <a:p>
            <a:endParaRPr lang="en-US" altLang="ko-KR" sz="28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38724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C4DB37-212C-4DED-A4B2-160A0648D333}"/>
              </a:ext>
            </a:extLst>
          </p:cNvPr>
          <p:cNvGrpSpPr/>
          <p:nvPr/>
        </p:nvGrpSpPr>
        <p:grpSpPr>
          <a:xfrm>
            <a:off x="0" y="0"/>
            <a:ext cx="393576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8B5D61A2-08DE-43AF-B5FB-9767C3F479CF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AC0A43B3-77CA-49E0-BBD3-467B12815C79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E954D7-4CD2-4BB7-A6AF-1243F3DFE8A5}"/>
              </a:ext>
            </a:extLst>
          </p:cNvPr>
          <p:cNvSpPr txBox="1"/>
          <p:nvPr/>
        </p:nvSpPr>
        <p:spPr>
          <a:xfrm>
            <a:off x="839416" y="3350525"/>
            <a:ext cx="38707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팀장 이상우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컴퓨터공학과 재학</a:t>
            </a: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다수 로봇 대회 출전 및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WRO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국가대표</a:t>
            </a: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C/C++, JAVA</a:t>
            </a:r>
          </a:p>
          <a:p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Lab View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프로그래밍 가능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F00A1-56EC-4CE4-896B-9FA5906842B7}"/>
              </a:ext>
            </a:extLst>
          </p:cNvPr>
          <p:cNvSpPr txBox="1"/>
          <p:nvPr/>
        </p:nvSpPr>
        <p:spPr>
          <a:xfrm>
            <a:off x="4799856" y="3350525"/>
            <a:ext cx="307648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개발팀장 김기태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b="1" dirty="0"/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컴퓨터공학과 재학</a:t>
            </a: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네트워크 관리사 자격증 소지</a:t>
            </a: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프로그램 개발 동아리 활동</a:t>
            </a: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안드로이드 프로그램 제작 경험</a:t>
            </a:r>
          </a:p>
          <a:p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751AF-BB02-4A02-8E86-AAE783AD58E5}"/>
              </a:ext>
            </a:extLst>
          </p:cNvPr>
          <p:cNvSpPr txBox="1"/>
          <p:nvPr/>
        </p:nvSpPr>
        <p:spPr>
          <a:xfrm>
            <a:off x="8688288" y="3350525"/>
            <a:ext cx="224612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기획팀장 </a:t>
            </a:r>
            <a:r>
              <a:rPr lang="ko-KR" altLang="en-US" sz="20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유안나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경영학과 재학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대외활동 기획 및 제작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03D59D5-9482-49A4-982F-942D0D7F0BB5}"/>
              </a:ext>
            </a:extLst>
          </p:cNvPr>
          <p:cNvSpPr txBox="1"/>
          <p:nvPr/>
        </p:nvSpPr>
        <p:spPr>
          <a:xfrm>
            <a:off x="335360" y="188640"/>
            <a:ext cx="3079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01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팀 소개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C8F4774-8C2E-4A96-87FD-A1CD96A4EBD6}"/>
              </a:ext>
            </a:extLst>
          </p:cNvPr>
          <p:cNvCxnSpPr>
            <a:cxnSpLocks/>
          </p:cNvCxnSpPr>
          <p:nvPr/>
        </p:nvCxnSpPr>
        <p:spPr>
          <a:xfrm>
            <a:off x="3791744" y="1268760"/>
            <a:ext cx="84002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56727479-226A-4B8E-BF4A-58AA5D61861B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0A755923-4C40-462D-AA74-8CA54F3F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E11A36-6437-4B16-9367-BBD3DC7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376" y="1196752"/>
            <a:ext cx="2448272" cy="24482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DAD896-D741-4796-AB0F-E23E3916B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7808" y="1052736"/>
            <a:ext cx="2808312" cy="28083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8C5BCA-E86F-449E-B2A9-9DDC1682F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0256" y="1052736"/>
            <a:ext cx="2592288" cy="2592288"/>
          </a:xfrm>
          <a:prstGeom prst="rect">
            <a:avLst/>
          </a:prstGeom>
        </p:spPr>
      </p:pic>
      <p:pic>
        <p:nvPicPr>
          <p:cNvPr id="18" name="그림 17" descr="사람, 실내, 서있는, 여자이(가) 표시된 사진&#10;&#10;자동 생성된 설명">
            <a:extLst>
              <a:ext uri="{FF2B5EF4-FFF2-40B4-BE49-F238E27FC236}">
                <a16:creationId xmlns:a16="http://schemas.microsoft.com/office/drawing/2014/main" id="{3BC972F4-7EAC-4BA5-BC8C-A36AF65C77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4293096"/>
            <a:ext cx="2088232" cy="2088232"/>
          </a:xfrm>
          <a:prstGeom prst="rect">
            <a:avLst/>
          </a:prstGeom>
        </p:spPr>
      </p:pic>
      <p:pic>
        <p:nvPicPr>
          <p:cNvPr id="20" name="그림 19" descr="사람, 여자, 서있는, 테이블이(가) 표시된 사진&#10;&#10;자동 생성된 설명">
            <a:extLst>
              <a:ext uri="{FF2B5EF4-FFF2-40B4-BE49-F238E27FC236}">
                <a16:creationId xmlns:a16="http://schemas.microsoft.com/office/drawing/2014/main" id="{FD1F15D9-EB97-4882-89EC-F9D20B634F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717032"/>
            <a:ext cx="208823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2A3372B-50DD-4586-9BED-06E75CF7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7" y="1575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C3C50D-D104-4584-B9E8-84A8E568B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877" y="35923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8A53BE-51A2-40DE-B42E-2B197942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40" y="-3261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D7D210A8-5F1A-4281-BD0E-5A692E7A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515" y="3168258"/>
            <a:ext cx="56414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9026BF-60F8-4BA9-9066-4CB754A4A337}"/>
              </a:ext>
            </a:extLst>
          </p:cNvPr>
          <p:cNvGrpSpPr/>
          <p:nvPr/>
        </p:nvGrpSpPr>
        <p:grpSpPr>
          <a:xfrm>
            <a:off x="0" y="0"/>
            <a:ext cx="429580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23" name="순서도: 처리 22">
              <a:extLst>
                <a:ext uri="{FF2B5EF4-FFF2-40B4-BE49-F238E27FC236}">
                  <a16:creationId xmlns:a16="http://schemas.microsoft.com/office/drawing/2014/main" id="{E0A620DE-D10B-4160-A023-BD11AEDBF79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AB99C5C-C28A-435C-AA81-37E76BD348DA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57D7E6-B2FC-4E61-9307-2961BA2078A6}"/>
              </a:ext>
            </a:extLst>
          </p:cNvPr>
          <p:cNvSpPr txBox="1"/>
          <p:nvPr/>
        </p:nvSpPr>
        <p:spPr>
          <a:xfrm>
            <a:off x="335360" y="188640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사업배경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E92AF91-9390-40CE-B03A-5C4D91EA138D}"/>
              </a:ext>
            </a:extLst>
          </p:cNvPr>
          <p:cNvCxnSpPr>
            <a:cxnSpLocks/>
          </p:cNvCxnSpPr>
          <p:nvPr/>
        </p:nvCxnSpPr>
        <p:spPr>
          <a:xfrm>
            <a:off x="3791744" y="1268760"/>
            <a:ext cx="84002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DFA91585-AF28-4AF0-8A20-3363B577861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3CEF1D5B-B73B-43CA-A61C-FB6D77D9AAEE}"/>
              </a:ext>
            </a:extLst>
          </p:cNvPr>
          <p:cNvSpPr/>
          <p:nvPr/>
        </p:nvSpPr>
        <p:spPr>
          <a:xfrm>
            <a:off x="623392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37864724-CCA0-4EB7-B993-BA1B098B99DB}"/>
              </a:ext>
            </a:extLst>
          </p:cNvPr>
          <p:cNvSpPr/>
          <p:nvPr/>
        </p:nvSpPr>
        <p:spPr>
          <a:xfrm>
            <a:off x="6672064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83131-3923-4FB7-BFA9-5E3D5DEE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14EBF1-D5E7-46C8-B807-E30BDE405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636912"/>
            <a:ext cx="4968552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927495-858A-46A9-AC4E-A76CC1CBA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636912"/>
            <a:ext cx="4968552" cy="34563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2D737C-6DCC-47C0-8EF0-47F72B30D43A}"/>
              </a:ext>
            </a:extLst>
          </p:cNvPr>
          <p:cNvSpPr txBox="1"/>
          <p:nvPr/>
        </p:nvSpPr>
        <p:spPr>
          <a:xfrm>
            <a:off x="695400" y="2060848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신림동 주거침입 미수 사건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2019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48CF8B-770E-4636-9641-0DBFF7B58ED8}"/>
              </a:ext>
            </a:extLst>
          </p:cNvPr>
          <p:cNvSpPr txBox="1"/>
          <p:nvPr/>
        </p:nvSpPr>
        <p:spPr>
          <a:xfrm>
            <a:off x="6744072" y="2060848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논현동 강간 미수 사건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2019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6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21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2A3372B-50DD-4586-9BED-06E75CF7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7" y="1575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22299248" descr="EMB000007a02c5f">
            <a:extLst>
              <a:ext uri="{FF2B5EF4-FFF2-40B4-BE49-F238E27FC236}">
                <a16:creationId xmlns:a16="http://schemas.microsoft.com/office/drawing/2014/main" id="{CE971C1A-2C02-4157-A419-1FCC30FC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780928"/>
            <a:ext cx="554461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7C3C50D-D104-4584-B9E8-84A8E568B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877" y="35923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8A53BE-51A2-40DE-B42E-2B197942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40" y="-3261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32192432" descr="EMB000007a02c63">
            <a:extLst>
              <a:ext uri="{FF2B5EF4-FFF2-40B4-BE49-F238E27FC236}">
                <a16:creationId xmlns:a16="http://schemas.microsoft.com/office/drawing/2014/main" id="{1B08CE92-6003-4107-AC87-1D01D0EE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780928"/>
            <a:ext cx="547260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D7D210A8-5F1A-4281-BD0E-5A692E7A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515" y="3168258"/>
            <a:ext cx="56414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9026BF-60F8-4BA9-9066-4CB754A4A337}"/>
              </a:ext>
            </a:extLst>
          </p:cNvPr>
          <p:cNvGrpSpPr/>
          <p:nvPr/>
        </p:nvGrpSpPr>
        <p:grpSpPr>
          <a:xfrm>
            <a:off x="0" y="0"/>
            <a:ext cx="429580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23" name="순서도: 처리 22">
              <a:extLst>
                <a:ext uri="{FF2B5EF4-FFF2-40B4-BE49-F238E27FC236}">
                  <a16:creationId xmlns:a16="http://schemas.microsoft.com/office/drawing/2014/main" id="{E0A620DE-D10B-4160-A023-BD11AEDBF79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AB99C5C-C28A-435C-AA81-37E76BD348DA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7">
            <a:extLst>
              <a:ext uri="{FF2B5EF4-FFF2-40B4-BE49-F238E27FC236}">
                <a16:creationId xmlns:a16="http://schemas.microsoft.com/office/drawing/2014/main" id="{4057D7E6-B2FC-4E61-9307-2961BA2078A6}"/>
              </a:ext>
            </a:extLst>
          </p:cNvPr>
          <p:cNvSpPr txBox="1"/>
          <p:nvPr/>
        </p:nvSpPr>
        <p:spPr>
          <a:xfrm>
            <a:off x="335360" y="188640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사업배경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E92AF91-9390-40CE-B03A-5C4D91EA138D}"/>
              </a:ext>
            </a:extLst>
          </p:cNvPr>
          <p:cNvCxnSpPr>
            <a:cxnSpLocks/>
          </p:cNvCxnSpPr>
          <p:nvPr/>
        </p:nvCxnSpPr>
        <p:spPr>
          <a:xfrm>
            <a:off x="3791744" y="1268760"/>
            <a:ext cx="84002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DFA91585-AF28-4AF0-8A20-3363B577861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3CEF1D5B-B73B-43CA-A61C-FB6D77D9AAEE}"/>
              </a:ext>
            </a:extLst>
          </p:cNvPr>
          <p:cNvSpPr/>
          <p:nvPr/>
        </p:nvSpPr>
        <p:spPr>
          <a:xfrm>
            <a:off x="551384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313BB-3CBC-4D0F-84E7-D44E7A7AAE20}"/>
              </a:ext>
            </a:extLst>
          </p:cNvPr>
          <p:cNvSpPr txBox="1"/>
          <p:nvPr/>
        </p:nvSpPr>
        <p:spPr>
          <a:xfrm>
            <a:off x="695400" y="2060848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여성대상 범죄로 인한 여성의 두려움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5FA495-ADF5-48AB-8B2D-B1F0823AF144}"/>
              </a:ext>
            </a:extLst>
          </p:cNvPr>
          <p:cNvSpPr txBox="1"/>
          <p:nvPr/>
        </p:nvSpPr>
        <p:spPr>
          <a:xfrm>
            <a:off x="6456040" y="206084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호신용품 관심도 증가</a:t>
            </a: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37864724-CCA0-4EB7-B993-BA1B098B99DB}"/>
              </a:ext>
            </a:extLst>
          </p:cNvPr>
          <p:cNvSpPr/>
          <p:nvPr/>
        </p:nvSpPr>
        <p:spPr>
          <a:xfrm>
            <a:off x="6312024" y="2060848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83131-3923-4FB7-BFA9-5E3D5DEE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8" name="그림 27" descr="EMB00001eb06236">
            <a:extLst>
              <a:ext uri="{FF2B5EF4-FFF2-40B4-BE49-F238E27FC236}">
                <a16:creationId xmlns:a16="http://schemas.microsoft.com/office/drawing/2014/main" id="{E1AD3CCD-E39D-437D-A40B-68A750D50D0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852936"/>
            <a:ext cx="5472608" cy="3240360"/>
          </a:xfrm>
          <a:prstGeom prst="rect">
            <a:avLst/>
          </a:prstGeom>
          <a:noFill/>
        </p:spPr>
      </p:pic>
      <p:pic>
        <p:nvPicPr>
          <p:cNvPr id="1027" name="_x334317424" descr="EMB000007a02c61">
            <a:extLst>
              <a:ext uri="{FF2B5EF4-FFF2-40B4-BE49-F238E27FC236}">
                <a16:creationId xmlns:a16="http://schemas.microsoft.com/office/drawing/2014/main" id="{AF479951-C15B-4D61-B7A2-B0D2749E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780928"/>
            <a:ext cx="547260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2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12CA5B1-A1AF-4F20-BD52-B6191E7297CA}"/>
              </a:ext>
            </a:extLst>
          </p:cNvPr>
          <p:cNvGrpSpPr/>
          <p:nvPr/>
        </p:nvGrpSpPr>
        <p:grpSpPr>
          <a:xfrm>
            <a:off x="0" y="0"/>
            <a:ext cx="4655840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E318F3AC-C9EB-45B3-B797-E9F1414E6CA8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1D1AB21-5843-4DB9-B8FE-9426D4985F1E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49AC23-C51F-4FE6-9281-D28CE9841C9C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09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경쟁사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7D10FE-3BDB-4B50-94DE-920115784476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FAB61F-2B88-4CB2-8156-6F171A44A59C}"/>
              </a:ext>
            </a:extLst>
          </p:cNvPr>
          <p:cNvGrpSpPr/>
          <p:nvPr/>
        </p:nvGrpSpPr>
        <p:grpSpPr>
          <a:xfrm>
            <a:off x="-19744" y="2704"/>
            <a:ext cx="3307432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BC29E3A1-4F68-4651-8163-A4A177BB9A52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96F8A33F-5738-475E-90FE-1F2028F5F076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B388B1-4296-47C9-9BD4-DEF852D3F4EF}"/>
              </a:ext>
            </a:extLst>
          </p:cNvPr>
          <p:cNvSpPr txBox="1"/>
          <p:nvPr/>
        </p:nvSpPr>
        <p:spPr>
          <a:xfrm>
            <a:off x="315616" y="191344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 </a:t>
            </a:r>
            <a:r>
              <a:rPr lang="ko-KR" altLang="en-US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기술성</a:t>
            </a:r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1AE41FD-3A02-488C-8B2F-E08995AB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346542-CD26-4FEF-BDB5-09D251B3C417}"/>
              </a:ext>
            </a:extLst>
          </p:cNvPr>
          <p:cNvSpPr txBox="1"/>
          <p:nvPr/>
        </p:nvSpPr>
        <p:spPr>
          <a:xfrm>
            <a:off x="2195736" y="1628800"/>
            <a:ext cx="78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포켓 보디가드 </a:t>
            </a:r>
            <a:r>
              <a:rPr lang="en-US" altLang="ko-KR" sz="3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여성들의 안전을 위한 자동경보 호출 시스템</a:t>
            </a:r>
            <a:endParaRPr lang="en-US" altLang="ko-KR" sz="3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27323-E810-43A9-9F56-F394D787D60A}"/>
              </a:ext>
            </a:extLst>
          </p:cNvPr>
          <p:cNvSpPr txBox="1"/>
          <p:nvPr/>
        </p:nvSpPr>
        <p:spPr>
          <a:xfrm>
            <a:off x="1739516" y="2564904"/>
            <a:ext cx="87129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GPS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위치 알림 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알림 시스템 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1)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어플을 통한 긴급 신고하기 버튼 누르기 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2)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기기에 부착된 버튼 누르기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3)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기기와 사용자의 거리 </a:t>
            </a:r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1km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멀어질 경우 신호음 발생 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4)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기기가 부딪히거나 떨어졌을 경우 가속도와 충격을 계산해서 알림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=  </a:t>
            </a:r>
            <a:r>
              <a:rPr lang="en-US" altLang="ko-KR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 내로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취소버튼 누르면 </a:t>
            </a:r>
            <a:r>
              <a:rPr lang="ko-KR" altLang="en-US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취소 가능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함 </a:t>
            </a:r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+ </a:t>
            </a:r>
            <a:r>
              <a:rPr lang="ko-KR" altLang="en-US" sz="24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매뉴얼 페이지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있음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67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30FF7B4-E910-430B-B08F-AF83AF0D160D}"/>
              </a:ext>
            </a:extLst>
          </p:cNvPr>
          <p:cNvGrpSpPr/>
          <p:nvPr/>
        </p:nvGrpSpPr>
        <p:grpSpPr>
          <a:xfrm>
            <a:off x="0" y="0"/>
            <a:ext cx="436780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9628E2D2-1762-4984-807C-553D5FFC7A6A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0211F16-C29B-431D-8296-ADF205967B22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B78801-8716-4537-A58D-6C115E4A397C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제품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C4B0FC-A824-4C2A-889B-2310754BD07A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0B92BF50-EB17-49F6-AFEC-E83B5DCE496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6BC107-607D-4E01-A898-F52EE8AE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6329137-BC3C-4039-9F99-3BC1A6ADD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312" y="-133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655B37-4808-48EB-ABE8-4586565A9164}"/>
              </a:ext>
            </a:extLst>
          </p:cNvPr>
          <p:cNvSpPr/>
          <p:nvPr/>
        </p:nvSpPr>
        <p:spPr>
          <a:xfrm>
            <a:off x="2999656" y="5157192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사용자</a:t>
            </a:r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C4C520E-7028-4670-8913-853EF77F3897}"/>
              </a:ext>
            </a:extLst>
          </p:cNvPr>
          <p:cNvSpPr/>
          <p:nvPr/>
        </p:nvSpPr>
        <p:spPr>
          <a:xfrm>
            <a:off x="7968208" y="5157192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보호자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96350FA-60A6-427B-992D-994A9A6B3842}"/>
              </a:ext>
            </a:extLst>
          </p:cNvPr>
          <p:cNvSpPr/>
          <p:nvPr/>
        </p:nvSpPr>
        <p:spPr>
          <a:xfrm>
            <a:off x="7968208" y="1700808"/>
            <a:ext cx="1200426" cy="11877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App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E5883FF-3A60-4329-B1D1-8C12749F8660}"/>
              </a:ext>
            </a:extLst>
          </p:cNvPr>
          <p:cNvCxnSpPr>
            <a:cxnSpLocks/>
          </p:cNvCxnSpPr>
          <p:nvPr/>
        </p:nvCxnSpPr>
        <p:spPr>
          <a:xfrm flipV="1">
            <a:off x="4367808" y="2564904"/>
            <a:ext cx="3456384" cy="27523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94C1F4-907F-47F6-9A3D-D8C7BD835C9A}"/>
              </a:ext>
            </a:extLst>
          </p:cNvPr>
          <p:cNvSpPr txBox="1"/>
          <p:nvPr/>
        </p:nvSpPr>
        <p:spPr>
          <a:xfrm>
            <a:off x="4965722" y="1844824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위급상황발생신호송출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F6AAA5-6FC5-4C29-96DD-B6262CD37F06}"/>
              </a:ext>
            </a:extLst>
          </p:cNvPr>
          <p:cNvCxnSpPr>
            <a:cxnSpLocks/>
          </p:cNvCxnSpPr>
          <p:nvPr/>
        </p:nvCxnSpPr>
        <p:spPr>
          <a:xfrm>
            <a:off x="8613210" y="2996952"/>
            <a:ext cx="0" cy="20882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57C37B-51FC-49C5-8742-81A0CFCBD9E5}"/>
              </a:ext>
            </a:extLst>
          </p:cNvPr>
          <p:cNvSpPr txBox="1"/>
          <p:nvPr/>
        </p:nvSpPr>
        <p:spPr>
          <a:xfrm>
            <a:off x="9120336" y="342900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위급상황 알람 문자 발송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(Google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지도기반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위치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상황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CA1C3D-207E-46DB-BC60-3A90917EE8CF}"/>
              </a:ext>
            </a:extLst>
          </p:cNvPr>
          <p:cNvSpPr txBox="1"/>
          <p:nvPr/>
        </p:nvSpPr>
        <p:spPr>
          <a:xfrm>
            <a:off x="1127448" y="3414191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GPS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등의 시스템을 통한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위급상황 판단 결정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97E2E0-D53E-4EAC-9715-84904BA91496}"/>
              </a:ext>
            </a:extLst>
          </p:cNvPr>
          <p:cNvSpPr txBox="1"/>
          <p:nvPr/>
        </p:nvSpPr>
        <p:spPr>
          <a:xfrm>
            <a:off x="695400" y="3356992"/>
            <a:ext cx="61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C2DCEF-839B-4EC5-B46E-3D180A15AEEF}"/>
              </a:ext>
            </a:extLst>
          </p:cNvPr>
          <p:cNvSpPr txBox="1"/>
          <p:nvPr/>
        </p:nvSpPr>
        <p:spPr>
          <a:xfrm>
            <a:off x="4511824" y="177281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B93C92-1493-4380-89DE-1980984DF957}"/>
              </a:ext>
            </a:extLst>
          </p:cNvPr>
          <p:cNvSpPr txBox="1"/>
          <p:nvPr/>
        </p:nvSpPr>
        <p:spPr>
          <a:xfrm>
            <a:off x="8688288" y="33569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③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D436030-FAF8-4043-A911-099038A40FEC}"/>
              </a:ext>
            </a:extLst>
          </p:cNvPr>
          <p:cNvCxnSpPr>
            <a:cxnSpLocks/>
          </p:cNvCxnSpPr>
          <p:nvPr/>
        </p:nvCxnSpPr>
        <p:spPr>
          <a:xfrm>
            <a:off x="3647728" y="2996952"/>
            <a:ext cx="0" cy="209583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99A15E-C03F-41C5-9226-F1BA9B171B32}"/>
              </a:ext>
            </a:extLst>
          </p:cNvPr>
          <p:cNvSpPr txBox="1"/>
          <p:nvPr/>
        </p:nvSpPr>
        <p:spPr>
          <a:xfrm>
            <a:off x="5540193" y="3861048"/>
            <a:ext cx="11116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정보제공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65B3910-50DD-4ED4-99FE-FED78BEF95E2}"/>
              </a:ext>
            </a:extLst>
          </p:cNvPr>
          <p:cNvSpPr/>
          <p:nvPr/>
        </p:nvSpPr>
        <p:spPr>
          <a:xfrm>
            <a:off x="3071664" y="1772816"/>
            <a:ext cx="1200426" cy="1187798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</a:t>
            </a:r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78B1ED-934E-4CC8-8871-6D17D54E4818}"/>
              </a:ext>
            </a:extLst>
          </p:cNvPr>
          <p:cNvCxnSpPr>
            <a:cxnSpLocks/>
          </p:cNvCxnSpPr>
          <p:nvPr/>
        </p:nvCxnSpPr>
        <p:spPr>
          <a:xfrm>
            <a:off x="4367808" y="2348880"/>
            <a:ext cx="33843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0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4C4FC1-4491-4024-935E-9C2295C20329}"/>
              </a:ext>
            </a:extLst>
          </p:cNvPr>
          <p:cNvGrpSpPr/>
          <p:nvPr/>
        </p:nvGrpSpPr>
        <p:grpSpPr>
          <a:xfrm>
            <a:off x="0" y="0"/>
            <a:ext cx="5807968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C84DF511-2088-46E2-8D3F-BC713371732C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8839D3DB-5CC7-41BA-8D8E-CD7EB675A1FD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CDF4F6-C893-4B95-B075-C51FDC43D9FE}"/>
              </a:ext>
            </a:extLst>
          </p:cNvPr>
          <p:cNvSpPr txBox="1"/>
          <p:nvPr/>
        </p:nvSpPr>
        <p:spPr>
          <a:xfrm>
            <a:off x="335360" y="188640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03  </a:t>
            </a:r>
            <a:r>
              <a:rPr lang="ko-KR" altLang="en-US" sz="3600" b="1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기술성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제품 작동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B95D7E-B9C9-4AA5-9EEC-D7F1E9898128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61B63555-DD00-45D2-AF6C-6635DD4F7ECD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503390D-66FC-4E18-B23F-987B3EE1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1" name="오른쪽 화살표 9">
            <a:extLst>
              <a:ext uri="{FF2B5EF4-FFF2-40B4-BE49-F238E27FC236}">
                <a16:creationId xmlns:a16="http://schemas.microsoft.com/office/drawing/2014/main" id="{5964FA17-8CE8-4836-AEC8-913D124C11F4}"/>
              </a:ext>
            </a:extLst>
          </p:cNvPr>
          <p:cNvSpPr/>
          <p:nvPr/>
        </p:nvSpPr>
        <p:spPr>
          <a:xfrm>
            <a:off x="7839303" y="3717032"/>
            <a:ext cx="432048" cy="189948"/>
          </a:xfrm>
          <a:prstGeom prst="rightArrow">
            <a:avLst/>
          </a:prstGeom>
          <a:solidFill>
            <a:srgbClr val="FF0000">
              <a:alpha val="56863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6">
            <a:extLst>
              <a:ext uri="{FF2B5EF4-FFF2-40B4-BE49-F238E27FC236}">
                <a16:creationId xmlns:a16="http://schemas.microsoft.com/office/drawing/2014/main" id="{EF8EC48F-09C0-4D92-9B3C-06831AE61BB7}"/>
              </a:ext>
            </a:extLst>
          </p:cNvPr>
          <p:cNvSpPr/>
          <p:nvPr/>
        </p:nvSpPr>
        <p:spPr>
          <a:xfrm>
            <a:off x="3791744" y="3717032"/>
            <a:ext cx="432048" cy="18994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0D26EA-D889-4452-B797-BA58E46DB474}"/>
              </a:ext>
            </a:extLst>
          </p:cNvPr>
          <p:cNvSpPr txBox="1"/>
          <p:nvPr/>
        </p:nvSpPr>
        <p:spPr>
          <a:xfrm>
            <a:off x="1199456" y="602128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프로토 타입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E7DB82-C4E3-4B90-A10D-2965A3ADE71F}"/>
              </a:ext>
            </a:extLst>
          </p:cNvPr>
          <p:cNvSpPr txBox="1"/>
          <p:nvPr/>
        </p:nvSpPr>
        <p:spPr>
          <a:xfrm>
            <a:off x="5231904" y="602128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안전모드 실행 중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1EDBEC-F492-4B73-BB78-0EE8AFFE78C1}"/>
              </a:ext>
            </a:extLst>
          </p:cNvPr>
          <p:cNvSpPr txBox="1"/>
          <p:nvPr/>
        </p:nvSpPr>
        <p:spPr>
          <a:xfrm>
            <a:off x="9408368" y="6021289"/>
            <a:ext cx="1415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위급상황 인지 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8FE543-36B7-48ED-A2A4-2A8AE28C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3" y="1844824"/>
            <a:ext cx="2736304" cy="39269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17DE5F-7DE8-4B01-BD96-DC0577D00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844824"/>
            <a:ext cx="2736304" cy="3915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2100B5E-D88E-4CB2-87E0-293983998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288" y="1844824"/>
            <a:ext cx="2736304" cy="39604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C68884D-6DD0-458E-858E-42B0867B3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92" y="1844824"/>
            <a:ext cx="2736304" cy="391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30FF7B4-E910-430B-B08F-AF83AF0D160D}"/>
              </a:ext>
            </a:extLst>
          </p:cNvPr>
          <p:cNvGrpSpPr/>
          <p:nvPr/>
        </p:nvGrpSpPr>
        <p:grpSpPr>
          <a:xfrm>
            <a:off x="0" y="0"/>
            <a:ext cx="4151784" cy="1340768"/>
            <a:chOff x="0" y="0"/>
            <a:chExt cx="4583832" cy="1268760"/>
          </a:xfrm>
          <a:solidFill>
            <a:schemeClr val="tx2"/>
          </a:solidFill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9628E2D2-1762-4984-807C-553D5FFC7A6A}"/>
                </a:ext>
              </a:extLst>
            </p:cNvPr>
            <p:cNvSpPr/>
            <p:nvPr/>
          </p:nvSpPr>
          <p:spPr>
            <a:xfrm>
              <a:off x="0" y="0"/>
              <a:ext cx="4223792" cy="126876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B0211F16-C29B-431D-8296-ADF205967B22}"/>
                </a:ext>
              </a:extLst>
            </p:cNvPr>
            <p:cNvSpPr/>
            <p:nvPr/>
          </p:nvSpPr>
          <p:spPr>
            <a:xfrm>
              <a:off x="4223792" y="0"/>
              <a:ext cx="360040" cy="126876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6B78801-8716-4537-A58D-6C115E4A397C}"/>
              </a:ext>
            </a:extLst>
          </p:cNvPr>
          <p:cNvSpPr txBox="1"/>
          <p:nvPr/>
        </p:nvSpPr>
        <p:spPr>
          <a:xfrm>
            <a:off x="335360" y="188640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04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시장분석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C4B0FC-A824-4C2A-889B-2310754BD07A}"/>
              </a:ext>
            </a:extLst>
          </p:cNvPr>
          <p:cNvCxnSpPr>
            <a:cxnSpLocks/>
          </p:cNvCxnSpPr>
          <p:nvPr/>
        </p:nvCxnSpPr>
        <p:spPr>
          <a:xfrm>
            <a:off x="3215680" y="1268760"/>
            <a:ext cx="89763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0B92BF50-EB17-49F6-AFEC-E83B5DCE4965}"/>
              </a:ext>
            </a:extLst>
          </p:cNvPr>
          <p:cNvSpPr/>
          <p:nvPr/>
        </p:nvSpPr>
        <p:spPr>
          <a:xfrm>
            <a:off x="0" y="6669360"/>
            <a:ext cx="12192000" cy="1886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959A738-3E80-4015-A4B7-1173B727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4296" y="1960637"/>
            <a:ext cx="259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214309360" descr="EMB0000292845a4">
            <a:extLst>
              <a:ext uri="{FF2B5EF4-FFF2-40B4-BE49-F238E27FC236}">
                <a16:creationId xmlns:a16="http://schemas.microsoft.com/office/drawing/2014/main" id="{11817AB3-E904-489F-8B51-2C22BF5D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348880"/>
            <a:ext cx="5117976" cy="288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214309144" descr="EMB0000292845a5">
            <a:extLst>
              <a:ext uri="{FF2B5EF4-FFF2-40B4-BE49-F238E27FC236}">
                <a16:creationId xmlns:a16="http://schemas.microsoft.com/office/drawing/2014/main" id="{EC4A37EB-7107-4081-ABBB-3B3E0FE2C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276872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88FB94FE-7119-4B78-BEF9-57E76F748298}"/>
              </a:ext>
            </a:extLst>
          </p:cNvPr>
          <p:cNvSpPr/>
          <p:nvPr/>
        </p:nvSpPr>
        <p:spPr>
          <a:xfrm>
            <a:off x="911424" y="1772816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36AF85-E6B3-4003-B047-FBE86D297365}"/>
              </a:ext>
            </a:extLst>
          </p:cNvPr>
          <p:cNvSpPr txBox="1"/>
          <p:nvPr/>
        </p:nvSpPr>
        <p:spPr>
          <a:xfrm>
            <a:off x="1055440" y="1772816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한국 호신용품 시장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CEDCF6-771C-4012-81FF-26AED348E735}"/>
              </a:ext>
            </a:extLst>
          </p:cNvPr>
          <p:cNvSpPr txBox="1"/>
          <p:nvPr/>
        </p:nvSpPr>
        <p:spPr>
          <a:xfrm>
            <a:off x="6168008" y="177281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중국 호신용품 시장 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타오바오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지수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CB667F87-4DBD-4213-9DDD-4880DA280A47}"/>
              </a:ext>
            </a:extLst>
          </p:cNvPr>
          <p:cNvSpPr/>
          <p:nvPr/>
        </p:nvSpPr>
        <p:spPr>
          <a:xfrm>
            <a:off x="6023992" y="1772816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9C2833-6F67-455D-949F-31E984C9EA49}"/>
              </a:ext>
            </a:extLst>
          </p:cNvPr>
          <p:cNvSpPr txBox="1"/>
          <p:nvPr/>
        </p:nvSpPr>
        <p:spPr>
          <a:xfrm>
            <a:off x="911424" y="5517232"/>
            <a:ext cx="3528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2014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호신용품 시장 규모는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조원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2016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 증가 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현재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조원 이상의 규모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A6F1B5F-EEBB-4431-AA2D-09675B5A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31C060-C8F2-423E-8509-1F0044E4B6AE}"/>
              </a:ext>
            </a:extLst>
          </p:cNvPr>
          <p:cNvSpPr txBox="1"/>
          <p:nvPr/>
        </p:nvSpPr>
        <p:spPr>
          <a:xfrm>
            <a:off x="5879976" y="5517232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2014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호신용품 판매량은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6600%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작년 대비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15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 증가함</a:t>
            </a:r>
          </a:p>
        </p:txBody>
      </p:sp>
    </p:spTree>
    <p:extLst>
      <p:ext uri="{BB962C8B-B14F-4D97-AF65-F5344CB8AC3E}">
        <p14:creationId xmlns:p14="http://schemas.microsoft.com/office/powerpoint/2010/main" val="263562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785</Words>
  <Application>Microsoft Office PowerPoint</Application>
  <PresentationFormat>와이드스크린</PresentationFormat>
  <Paragraphs>328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함초롬바탕</vt:lpstr>
      <vt:lpstr>나눔스퀘어라운드 Bold</vt:lpstr>
      <vt:lpstr>나눔스퀘어</vt:lpstr>
      <vt:lpstr>Arial</vt:lpstr>
      <vt:lpstr>맑은 고딕</vt:lpstr>
      <vt:lpstr>a타이틀고딕1</vt:lpstr>
      <vt:lpstr>나눔스퀘어 Bold</vt:lpstr>
      <vt:lpstr>a타이틀고딕2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20162866</cp:lastModifiedBy>
  <cp:revision>73</cp:revision>
  <dcterms:created xsi:type="dcterms:W3CDTF">2019-10-31T06:45:16Z</dcterms:created>
  <dcterms:modified xsi:type="dcterms:W3CDTF">2019-11-13T15:16:44Z</dcterms:modified>
  <cp:contentStatus/>
</cp:coreProperties>
</file>